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docProps/custom.xml" ContentType="application/vnd.openxmlformats-officedocument.custom-properti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Lst>
  <p:sldSz cx="9144000" cy="6858000" type="screen4x3"/>
  <p:notesSz cx="7559675" cy="106918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1" d="100"/>
          <a:sy n="61" d="100"/>
        </p:scale>
        <p:origin x="-137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a:p>
        </p:txBody>
      </p:sp>
      <p:sp>
        <p:nvSpPr>
          <p:cNvPr id="24" name="PlaceHolder 2"/>
          <p:cNvSpPr>
            <a:spLocks noGrp="1"/>
          </p:cNvSpPr>
          <p:nvPr>
            <p:ph type="body"/>
          </p:nvPr>
        </p:nvSpPr>
        <p:spPr>
          <a:xfrm>
            <a:off x="457200" y="1604520"/>
            <a:ext cx="8229240" cy="1896840"/>
          </a:xfrm>
          <a:prstGeom prst="rect">
            <a:avLst/>
          </a:prstGeom>
        </p:spPr>
        <p:txBody>
          <a:bodyPr lIns="0" tIns="0" rIns="0" bIns="0"/>
          <a:lstStyle/>
          <a:p>
            <a:endParaRPr/>
          </a:p>
        </p:txBody>
      </p:sp>
      <p:sp>
        <p:nvSpPr>
          <p:cNvPr id="25" name="PlaceHolder 3"/>
          <p:cNvSpPr>
            <a:spLocks noGrp="1"/>
          </p:cNvSpPr>
          <p:nvPr>
            <p:ph type="body"/>
          </p:nvPr>
        </p:nvSpPr>
        <p:spPr>
          <a:xfrm>
            <a:off x="457200" y="3682080"/>
            <a:ext cx="8229240" cy="1896840"/>
          </a:xfrm>
          <a:prstGeom prst="rect">
            <a:avLst/>
          </a:prstGeom>
        </p:spPr>
        <p:txBody>
          <a:bodyPr lIns="0" tIns="0" rIns="0" bIns="0"/>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a:p>
        </p:txBody>
      </p:sp>
      <p:sp>
        <p:nvSpPr>
          <p:cNvPr id="27"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28"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29" name="PlaceHolder 4"/>
          <p:cNvSpPr>
            <a:spLocks noGrp="1"/>
          </p:cNvSpPr>
          <p:nvPr>
            <p:ph type="body"/>
          </p:nvPr>
        </p:nvSpPr>
        <p:spPr>
          <a:xfrm>
            <a:off x="4674240" y="3682080"/>
            <a:ext cx="4015800" cy="1896840"/>
          </a:xfrm>
          <a:prstGeom prst="rect">
            <a:avLst/>
          </a:prstGeom>
        </p:spPr>
        <p:txBody>
          <a:bodyPr lIns="0" tIns="0" rIns="0" bIns="0"/>
          <a:lstStyle/>
          <a:p>
            <a:endParaRPr/>
          </a:p>
        </p:txBody>
      </p:sp>
      <p:sp>
        <p:nvSpPr>
          <p:cNvPr id="30" name="PlaceHolder 5"/>
          <p:cNvSpPr>
            <a:spLocks noGrp="1"/>
          </p:cNvSpPr>
          <p:nvPr>
            <p:ph type="body"/>
          </p:nvPr>
        </p:nvSpPr>
        <p:spPr>
          <a:xfrm>
            <a:off x="457200" y="3682080"/>
            <a:ext cx="4015800" cy="1896840"/>
          </a:xfrm>
          <a:prstGeom prst="rect">
            <a:avLst/>
          </a:prstGeom>
        </p:spPr>
        <p:txBody>
          <a:bodyPr lIns="0" tIns="0" rIns="0" bIns="0"/>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a:p>
        </p:txBody>
      </p:sp>
      <p:sp>
        <p:nvSpPr>
          <p:cNvPr id="32" name="PlaceHolder 2"/>
          <p:cNvSpPr>
            <a:spLocks noGrp="1"/>
          </p:cNvSpPr>
          <p:nvPr>
            <p:ph type="body"/>
          </p:nvPr>
        </p:nvSpPr>
        <p:spPr>
          <a:xfrm>
            <a:off x="457200" y="1604520"/>
            <a:ext cx="8229240" cy="3977280"/>
          </a:xfrm>
          <a:prstGeom prst="rect">
            <a:avLst/>
          </a:prstGeom>
        </p:spPr>
        <p:txBody>
          <a:bodyPr lIns="0" tIns="0" rIns="0" bIns="0"/>
          <a:lstStyle/>
          <a:p>
            <a:endParaRPr/>
          </a:p>
        </p:txBody>
      </p:sp>
      <p:sp>
        <p:nvSpPr>
          <p:cNvPr id="33" name="PlaceHolder 3"/>
          <p:cNvSpPr>
            <a:spLocks noGrp="1"/>
          </p:cNvSpPr>
          <p:nvPr>
            <p:ph type="body"/>
          </p:nvPr>
        </p:nvSpPr>
        <p:spPr>
          <a:xfrm>
            <a:off x="457200" y="1604520"/>
            <a:ext cx="8229240" cy="3977280"/>
          </a:xfrm>
          <a:prstGeom prst="rect">
            <a:avLst/>
          </a:prstGeom>
        </p:spPr>
        <p:txBody>
          <a:bodyPr lIns="0" tIns="0" rIns="0" bIns="0"/>
          <a:lstStyle/>
          <a:p>
            <a:endParaRPr/>
          </a:p>
        </p:txBody>
      </p:sp>
      <p:pic>
        <p:nvPicPr>
          <p:cNvPr id="34" name="Рисунок 33"/>
          <p:cNvPicPr/>
          <p:nvPr/>
        </p:nvPicPr>
        <p:blipFill>
          <a:blip r:embed="rId2" cstate="print"/>
          <a:stretch/>
        </p:blipFill>
        <p:spPr>
          <a:xfrm>
            <a:off x="2079000" y="1604520"/>
            <a:ext cx="4984920" cy="3977280"/>
          </a:xfrm>
          <a:prstGeom prst="rect">
            <a:avLst/>
          </a:prstGeom>
          <a:ln>
            <a:noFill/>
          </a:ln>
        </p:spPr>
      </p:pic>
      <p:pic>
        <p:nvPicPr>
          <p:cNvPr id="35" name="Рисунок 34"/>
          <p:cNvPicPr/>
          <p:nvPr/>
        </p:nvPicPr>
        <p:blipFill>
          <a:blip r:embed="rId2" cstate="print"/>
          <a:stretch/>
        </p:blipFill>
        <p:spPr>
          <a:xfrm>
            <a:off x="2079000" y="1604520"/>
            <a:ext cx="4984920" cy="3977280"/>
          </a:xfrm>
          <a:prstGeom prst="rect">
            <a:avLst/>
          </a:prstGeom>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8"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a:p>
        </p:txBody>
      </p:sp>
      <p:sp>
        <p:nvSpPr>
          <p:cNvPr id="39"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0"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a:p>
        </p:txBody>
      </p:sp>
      <p:sp>
        <p:nvSpPr>
          <p:cNvPr id="41" name="PlaceHolder 2"/>
          <p:cNvSpPr>
            <a:spLocks noGrp="1"/>
          </p:cNvSpPr>
          <p:nvPr>
            <p:ph type="body"/>
          </p:nvPr>
        </p:nvSpPr>
        <p:spPr>
          <a:xfrm>
            <a:off x="457200" y="1604520"/>
            <a:ext cx="8229240" cy="3977280"/>
          </a:xfrm>
          <a:prstGeom prst="rect">
            <a:avLst/>
          </a:prstGeom>
        </p:spPr>
        <p:txBody>
          <a:bodyPr lIns="0" tIns="0" rIns="0" bIns="0"/>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a:p>
        </p:txBody>
      </p:sp>
      <p:sp>
        <p:nvSpPr>
          <p:cNvPr id="43"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44" name="PlaceHolder 3"/>
          <p:cNvSpPr>
            <a:spLocks noGrp="1"/>
          </p:cNvSpPr>
          <p:nvPr>
            <p:ph type="body"/>
          </p:nvPr>
        </p:nvSpPr>
        <p:spPr>
          <a:xfrm>
            <a:off x="4674240" y="1604520"/>
            <a:ext cx="4015800" cy="3977280"/>
          </a:xfrm>
          <a:prstGeom prst="rect">
            <a:avLst/>
          </a:prstGeom>
        </p:spPr>
        <p:txBody>
          <a:bodyPr lIns="0" tIns="0" rIns="0" bIns="0"/>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5"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6"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a:p>
        </p:txBody>
      </p:sp>
      <p:sp>
        <p:nvSpPr>
          <p:cNvPr id="48"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49" name="PlaceHolder 3"/>
          <p:cNvSpPr>
            <a:spLocks noGrp="1"/>
          </p:cNvSpPr>
          <p:nvPr>
            <p:ph type="body"/>
          </p:nvPr>
        </p:nvSpPr>
        <p:spPr>
          <a:xfrm>
            <a:off x="457200" y="3682080"/>
            <a:ext cx="4015800" cy="1896840"/>
          </a:xfrm>
          <a:prstGeom prst="rect">
            <a:avLst/>
          </a:prstGeom>
        </p:spPr>
        <p:txBody>
          <a:bodyPr lIns="0" tIns="0" rIns="0" bIns="0"/>
          <a:lstStyle/>
          <a:p>
            <a:endParaRPr/>
          </a:p>
        </p:txBody>
      </p:sp>
      <p:sp>
        <p:nvSpPr>
          <p:cNvPr id="50" name="PlaceHolder 4"/>
          <p:cNvSpPr>
            <a:spLocks noGrp="1"/>
          </p:cNvSpPr>
          <p:nvPr>
            <p:ph type="body"/>
          </p:nvPr>
        </p:nvSpPr>
        <p:spPr>
          <a:xfrm>
            <a:off x="4674240" y="1604520"/>
            <a:ext cx="4015800" cy="3977280"/>
          </a:xfrm>
          <a:prstGeom prst="rect">
            <a:avLst/>
          </a:prstGeom>
        </p:spPr>
        <p:txBody>
          <a:bodyPr lIns="0" tIns="0" rIns="0" bIns="0"/>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a:p>
        </p:txBody>
      </p:sp>
      <p:sp>
        <p:nvSpPr>
          <p:cNvPr id="3"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a:p>
        </p:txBody>
      </p:sp>
      <p:sp>
        <p:nvSpPr>
          <p:cNvPr id="52"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53"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54" name="PlaceHolder 4"/>
          <p:cNvSpPr>
            <a:spLocks noGrp="1"/>
          </p:cNvSpPr>
          <p:nvPr>
            <p:ph type="body"/>
          </p:nvPr>
        </p:nvSpPr>
        <p:spPr>
          <a:xfrm>
            <a:off x="4674240" y="3682080"/>
            <a:ext cx="4015800" cy="1896840"/>
          </a:xfrm>
          <a:prstGeom prst="rect">
            <a:avLst/>
          </a:prstGeom>
        </p:spPr>
        <p:txBody>
          <a:bodyPr lIns="0" tIns="0" rIns="0" bIns="0"/>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a:p>
        </p:txBody>
      </p:sp>
      <p:sp>
        <p:nvSpPr>
          <p:cNvPr id="56"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57"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58" name="PlaceHolder 4"/>
          <p:cNvSpPr>
            <a:spLocks noGrp="1"/>
          </p:cNvSpPr>
          <p:nvPr>
            <p:ph type="body"/>
          </p:nvPr>
        </p:nvSpPr>
        <p:spPr>
          <a:xfrm>
            <a:off x="457200" y="3682080"/>
            <a:ext cx="8229240" cy="1896840"/>
          </a:xfrm>
          <a:prstGeom prst="rect">
            <a:avLst/>
          </a:prstGeom>
        </p:spPr>
        <p:txBody>
          <a:bodyPr lIns="0" tIns="0" rIns="0" bIns="0"/>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a:p>
        </p:txBody>
      </p:sp>
      <p:sp>
        <p:nvSpPr>
          <p:cNvPr id="60" name="PlaceHolder 2"/>
          <p:cNvSpPr>
            <a:spLocks noGrp="1"/>
          </p:cNvSpPr>
          <p:nvPr>
            <p:ph type="body"/>
          </p:nvPr>
        </p:nvSpPr>
        <p:spPr>
          <a:xfrm>
            <a:off x="457200" y="1604520"/>
            <a:ext cx="8229240" cy="1896840"/>
          </a:xfrm>
          <a:prstGeom prst="rect">
            <a:avLst/>
          </a:prstGeom>
        </p:spPr>
        <p:txBody>
          <a:bodyPr lIns="0" tIns="0" rIns="0" bIns="0"/>
          <a:lstStyle/>
          <a:p>
            <a:endParaRPr/>
          </a:p>
        </p:txBody>
      </p:sp>
      <p:sp>
        <p:nvSpPr>
          <p:cNvPr id="61" name="PlaceHolder 3"/>
          <p:cNvSpPr>
            <a:spLocks noGrp="1"/>
          </p:cNvSpPr>
          <p:nvPr>
            <p:ph type="body"/>
          </p:nvPr>
        </p:nvSpPr>
        <p:spPr>
          <a:xfrm>
            <a:off x="457200" y="3682080"/>
            <a:ext cx="8229240" cy="1896840"/>
          </a:xfrm>
          <a:prstGeom prst="rect">
            <a:avLst/>
          </a:prstGeom>
        </p:spPr>
        <p:txBody>
          <a:bodyPr lIns="0" tIns="0" rIns="0" bIns="0"/>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a:p>
        </p:txBody>
      </p:sp>
      <p:sp>
        <p:nvSpPr>
          <p:cNvPr id="63"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64"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65" name="PlaceHolder 4"/>
          <p:cNvSpPr>
            <a:spLocks noGrp="1"/>
          </p:cNvSpPr>
          <p:nvPr>
            <p:ph type="body"/>
          </p:nvPr>
        </p:nvSpPr>
        <p:spPr>
          <a:xfrm>
            <a:off x="4674240" y="3682080"/>
            <a:ext cx="4015800" cy="1896840"/>
          </a:xfrm>
          <a:prstGeom prst="rect">
            <a:avLst/>
          </a:prstGeom>
        </p:spPr>
        <p:txBody>
          <a:bodyPr lIns="0" tIns="0" rIns="0" bIns="0"/>
          <a:lstStyle/>
          <a:p>
            <a:endParaRPr/>
          </a:p>
        </p:txBody>
      </p:sp>
      <p:sp>
        <p:nvSpPr>
          <p:cNvPr id="66" name="PlaceHolder 5"/>
          <p:cNvSpPr>
            <a:spLocks noGrp="1"/>
          </p:cNvSpPr>
          <p:nvPr>
            <p:ph type="body"/>
          </p:nvPr>
        </p:nvSpPr>
        <p:spPr>
          <a:xfrm>
            <a:off x="457200" y="3682080"/>
            <a:ext cx="4015800" cy="1896840"/>
          </a:xfrm>
          <a:prstGeom prst="rect">
            <a:avLst/>
          </a:prstGeom>
        </p:spPr>
        <p:txBody>
          <a:bodyPr lIns="0" tIns="0" rIns="0" bIns="0"/>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a:p>
        </p:txBody>
      </p:sp>
      <p:sp>
        <p:nvSpPr>
          <p:cNvPr id="68" name="PlaceHolder 2"/>
          <p:cNvSpPr>
            <a:spLocks noGrp="1"/>
          </p:cNvSpPr>
          <p:nvPr>
            <p:ph type="body"/>
          </p:nvPr>
        </p:nvSpPr>
        <p:spPr>
          <a:xfrm>
            <a:off x="457200" y="1604520"/>
            <a:ext cx="8229240" cy="3977280"/>
          </a:xfrm>
          <a:prstGeom prst="rect">
            <a:avLst/>
          </a:prstGeom>
        </p:spPr>
        <p:txBody>
          <a:bodyPr lIns="0" tIns="0" rIns="0" bIns="0"/>
          <a:lstStyle/>
          <a:p>
            <a:endParaRPr/>
          </a:p>
        </p:txBody>
      </p:sp>
      <p:sp>
        <p:nvSpPr>
          <p:cNvPr id="69" name="PlaceHolder 3"/>
          <p:cNvSpPr>
            <a:spLocks noGrp="1"/>
          </p:cNvSpPr>
          <p:nvPr>
            <p:ph type="body"/>
          </p:nvPr>
        </p:nvSpPr>
        <p:spPr>
          <a:xfrm>
            <a:off x="457200" y="1604520"/>
            <a:ext cx="8229240" cy="3977280"/>
          </a:xfrm>
          <a:prstGeom prst="rect">
            <a:avLst/>
          </a:prstGeom>
        </p:spPr>
        <p:txBody>
          <a:bodyPr lIns="0" tIns="0" rIns="0" bIns="0"/>
          <a:lstStyle/>
          <a:p>
            <a:endParaRPr/>
          </a:p>
        </p:txBody>
      </p:sp>
      <p:pic>
        <p:nvPicPr>
          <p:cNvPr id="70" name="Рисунок 69"/>
          <p:cNvPicPr/>
          <p:nvPr/>
        </p:nvPicPr>
        <p:blipFill>
          <a:blip r:embed="rId2" cstate="print"/>
          <a:stretch/>
        </p:blipFill>
        <p:spPr>
          <a:xfrm>
            <a:off x="2079000" y="1604520"/>
            <a:ext cx="4984920" cy="3977280"/>
          </a:xfrm>
          <a:prstGeom prst="rect">
            <a:avLst/>
          </a:prstGeom>
          <a:ln>
            <a:noFill/>
          </a:ln>
        </p:spPr>
      </p:pic>
      <p:pic>
        <p:nvPicPr>
          <p:cNvPr id="71" name="Рисунок 70"/>
          <p:cNvPicPr/>
          <p:nvPr/>
        </p:nvPicPr>
        <p:blipFill>
          <a:blip r:embed="rId2" cstate="print"/>
          <a:stretch/>
        </p:blipFill>
        <p:spPr>
          <a:xfrm>
            <a:off x="2079000" y="1604520"/>
            <a:ext cx="4984920" cy="3977280"/>
          </a:xfrm>
          <a:prstGeom prst="rect">
            <a:avLst/>
          </a:prstGeom>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4"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a:p>
        </p:txBody>
      </p:sp>
      <p:sp>
        <p:nvSpPr>
          <p:cNvPr id="75"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a:p>
        </p:txBody>
      </p:sp>
      <p:sp>
        <p:nvSpPr>
          <p:cNvPr id="77" name="PlaceHolder 2"/>
          <p:cNvSpPr>
            <a:spLocks noGrp="1"/>
          </p:cNvSpPr>
          <p:nvPr>
            <p:ph type="body"/>
          </p:nvPr>
        </p:nvSpPr>
        <p:spPr>
          <a:xfrm>
            <a:off x="457200" y="1604520"/>
            <a:ext cx="8229240" cy="3977280"/>
          </a:xfrm>
          <a:prstGeom prst="rect">
            <a:avLst/>
          </a:prstGeom>
        </p:spPr>
        <p:txBody>
          <a:bodyPr lIns="0" tIns="0" rIns="0" bIns="0"/>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a:p>
        </p:txBody>
      </p:sp>
      <p:sp>
        <p:nvSpPr>
          <p:cNvPr id="79"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80" name="PlaceHolder 3"/>
          <p:cNvSpPr>
            <a:spLocks noGrp="1"/>
          </p:cNvSpPr>
          <p:nvPr>
            <p:ph type="body"/>
          </p:nvPr>
        </p:nvSpPr>
        <p:spPr>
          <a:xfrm>
            <a:off x="4674240" y="1604520"/>
            <a:ext cx="4015800" cy="3977280"/>
          </a:xfrm>
          <a:prstGeom prst="rect">
            <a:avLst/>
          </a:prstGeom>
        </p:spPr>
        <p:txBody>
          <a:bodyPr lIns="0" tIns="0" rIns="0" bIns="0"/>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1"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a:p>
        </p:txBody>
      </p:sp>
      <p:sp>
        <p:nvSpPr>
          <p:cNvPr id="5" name="PlaceHolder 2"/>
          <p:cNvSpPr>
            <a:spLocks noGrp="1"/>
          </p:cNvSpPr>
          <p:nvPr>
            <p:ph type="body"/>
          </p:nvPr>
        </p:nvSpPr>
        <p:spPr>
          <a:xfrm>
            <a:off x="457200" y="1604520"/>
            <a:ext cx="8229240" cy="3977280"/>
          </a:xfrm>
          <a:prstGeom prst="rect">
            <a:avLst/>
          </a:prstGeom>
        </p:spPr>
        <p:txBody>
          <a:bodyPr lIns="0" tIns="0" rIns="0" bIns="0"/>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2"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a:p>
        </p:txBody>
      </p:sp>
      <p:sp>
        <p:nvSpPr>
          <p:cNvPr id="84"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85" name="PlaceHolder 3"/>
          <p:cNvSpPr>
            <a:spLocks noGrp="1"/>
          </p:cNvSpPr>
          <p:nvPr>
            <p:ph type="body"/>
          </p:nvPr>
        </p:nvSpPr>
        <p:spPr>
          <a:xfrm>
            <a:off x="457200" y="3682080"/>
            <a:ext cx="4015800" cy="1896840"/>
          </a:xfrm>
          <a:prstGeom prst="rect">
            <a:avLst/>
          </a:prstGeom>
        </p:spPr>
        <p:txBody>
          <a:bodyPr lIns="0" tIns="0" rIns="0" bIns="0"/>
          <a:lstStyle/>
          <a:p>
            <a:endParaRPr/>
          </a:p>
        </p:txBody>
      </p:sp>
      <p:sp>
        <p:nvSpPr>
          <p:cNvPr id="86" name="PlaceHolder 4"/>
          <p:cNvSpPr>
            <a:spLocks noGrp="1"/>
          </p:cNvSpPr>
          <p:nvPr>
            <p:ph type="body"/>
          </p:nvPr>
        </p:nvSpPr>
        <p:spPr>
          <a:xfrm>
            <a:off x="4674240" y="1604520"/>
            <a:ext cx="4015800" cy="3977280"/>
          </a:xfrm>
          <a:prstGeom prst="rect">
            <a:avLst/>
          </a:prstGeom>
        </p:spPr>
        <p:txBody>
          <a:bodyPr lIns="0" tIns="0" rIns="0" bIns="0"/>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a:p>
        </p:txBody>
      </p:sp>
      <p:sp>
        <p:nvSpPr>
          <p:cNvPr id="88"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89"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90" name="PlaceHolder 4"/>
          <p:cNvSpPr>
            <a:spLocks noGrp="1"/>
          </p:cNvSpPr>
          <p:nvPr>
            <p:ph type="body"/>
          </p:nvPr>
        </p:nvSpPr>
        <p:spPr>
          <a:xfrm>
            <a:off x="4674240" y="3682080"/>
            <a:ext cx="4015800" cy="1896840"/>
          </a:xfrm>
          <a:prstGeom prst="rect">
            <a:avLst/>
          </a:prstGeom>
        </p:spPr>
        <p:txBody>
          <a:bodyPr lIns="0" tIns="0" rIns="0" bIns="0"/>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a:p>
        </p:txBody>
      </p:sp>
      <p:sp>
        <p:nvSpPr>
          <p:cNvPr id="92"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93"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94" name="PlaceHolder 4"/>
          <p:cNvSpPr>
            <a:spLocks noGrp="1"/>
          </p:cNvSpPr>
          <p:nvPr>
            <p:ph type="body"/>
          </p:nvPr>
        </p:nvSpPr>
        <p:spPr>
          <a:xfrm>
            <a:off x="457200" y="3682080"/>
            <a:ext cx="8229240" cy="1896840"/>
          </a:xfrm>
          <a:prstGeom prst="rect">
            <a:avLst/>
          </a:prstGeom>
        </p:spPr>
        <p:txBody>
          <a:bodyPr lIns="0" tIns="0" rIns="0" bIns="0"/>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a:p>
        </p:txBody>
      </p:sp>
      <p:sp>
        <p:nvSpPr>
          <p:cNvPr id="96" name="PlaceHolder 2"/>
          <p:cNvSpPr>
            <a:spLocks noGrp="1"/>
          </p:cNvSpPr>
          <p:nvPr>
            <p:ph type="body"/>
          </p:nvPr>
        </p:nvSpPr>
        <p:spPr>
          <a:xfrm>
            <a:off x="457200" y="1604520"/>
            <a:ext cx="8229240" cy="1896840"/>
          </a:xfrm>
          <a:prstGeom prst="rect">
            <a:avLst/>
          </a:prstGeom>
        </p:spPr>
        <p:txBody>
          <a:bodyPr lIns="0" tIns="0" rIns="0" bIns="0"/>
          <a:lstStyle/>
          <a:p>
            <a:endParaRPr/>
          </a:p>
        </p:txBody>
      </p:sp>
      <p:sp>
        <p:nvSpPr>
          <p:cNvPr id="97" name="PlaceHolder 3"/>
          <p:cNvSpPr>
            <a:spLocks noGrp="1"/>
          </p:cNvSpPr>
          <p:nvPr>
            <p:ph type="body"/>
          </p:nvPr>
        </p:nvSpPr>
        <p:spPr>
          <a:xfrm>
            <a:off x="457200" y="3682080"/>
            <a:ext cx="8229240" cy="1896840"/>
          </a:xfrm>
          <a:prstGeom prst="rect">
            <a:avLst/>
          </a:prstGeom>
        </p:spPr>
        <p:txBody>
          <a:bodyPr lIns="0" tIns="0" rIns="0" bIns="0"/>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a:p>
        </p:txBody>
      </p:sp>
      <p:sp>
        <p:nvSpPr>
          <p:cNvPr id="99"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100"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101" name="PlaceHolder 4"/>
          <p:cNvSpPr>
            <a:spLocks noGrp="1"/>
          </p:cNvSpPr>
          <p:nvPr>
            <p:ph type="body"/>
          </p:nvPr>
        </p:nvSpPr>
        <p:spPr>
          <a:xfrm>
            <a:off x="4674240" y="3682080"/>
            <a:ext cx="4015800" cy="1896840"/>
          </a:xfrm>
          <a:prstGeom prst="rect">
            <a:avLst/>
          </a:prstGeom>
        </p:spPr>
        <p:txBody>
          <a:bodyPr lIns="0" tIns="0" rIns="0" bIns="0"/>
          <a:lstStyle/>
          <a:p>
            <a:endParaRPr/>
          </a:p>
        </p:txBody>
      </p:sp>
      <p:sp>
        <p:nvSpPr>
          <p:cNvPr id="102" name="PlaceHolder 5"/>
          <p:cNvSpPr>
            <a:spLocks noGrp="1"/>
          </p:cNvSpPr>
          <p:nvPr>
            <p:ph type="body"/>
          </p:nvPr>
        </p:nvSpPr>
        <p:spPr>
          <a:xfrm>
            <a:off x="457200" y="3682080"/>
            <a:ext cx="4015800" cy="1896840"/>
          </a:xfrm>
          <a:prstGeom prst="rect">
            <a:avLst/>
          </a:prstGeom>
        </p:spPr>
        <p:txBody>
          <a:bodyPr lIns="0" tIns="0" rIns="0" bIns="0"/>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a:p>
        </p:txBody>
      </p:sp>
      <p:sp>
        <p:nvSpPr>
          <p:cNvPr id="104" name="PlaceHolder 2"/>
          <p:cNvSpPr>
            <a:spLocks noGrp="1"/>
          </p:cNvSpPr>
          <p:nvPr>
            <p:ph type="body"/>
          </p:nvPr>
        </p:nvSpPr>
        <p:spPr>
          <a:xfrm>
            <a:off x="457200" y="1604520"/>
            <a:ext cx="8229240" cy="3977280"/>
          </a:xfrm>
          <a:prstGeom prst="rect">
            <a:avLst/>
          </a:prstGeom>
        </p:spPr>
        <p:txBody>
          <a:bodyPr lIns="0" tIns="0" rIns="0" bIns="0"/>
          <a:lstStyle/>
          <a:p>
            <a:endParaRPr/>
          </a:p>
        </p:txBody>
      </p:sp>
      <p:sp>
        <p:nvSpPr>
          <p:cNvPr id="105" name="PlaceHolder 3"/>
          <p:cNvSpPr>
            <a:spLocks noGrp="1"/>
          </p:cNvSpPr>
          <p:nvPr>
            <p:ph type="body"/>
          </p:nvPr>
        </p:nvSpPr>
        <p:spPr>
          <a:xfrm>
            <a:off x="457200" y="1604520"/>
            <a:ext cx="8229240" cy="3977280"/>
          </a:xfrm>
          <a:prstGeom prst="rect">
            <a:avLst/>
          </a:prstGeom>
        </p:spPr>
        <p:txBody>
          <a:bodyPr lIns="0" tIns="0" rIns="0" bIns="0"/>
          <a:lstStyle/>
          <a:p>
            <a:endParaRPr/>
          </a:p>
        </p:txBody>
      </p:sp>
      <p:pic>
        <p:nvPicPr>
          <p:cNvPr id="106" name="Рисунок 105"/>
          <p:cNvPicPr/>
          <p:nvPr/>
        </p:nvPicPr>
        <p:blipFill>
          <a:blip r:embed="rId2" cstate="print"/>
          <a:stretch/>
        </p:blipFill>
        <p:spPr>
          <a:xfrm>
            <a:off x="2079000" y="1604520"/>
            <a:ext cx="4984920" cy="3977280"/>
          </a:xfrm>
          <a:prstGeom prst="rect">
            <a:avLst/>
          </a:prstGeom>
          <a:ln>
            <a:noFill/>
          </a:ln>
        </p:spPr>
      </p:pic>
      <p:pic>
        <p:nvPicPr>
          <p:cNvPr id="107" name="Рисунок 106"/>
          <p:cNvPicPr/>
          <p:nvPr/>
        </p:nvPicPr>
        <p:blipFill>
          <a:blip r:embed="rId2" cstate="print"/>
          <a:stretch/>
        </p:blipFill>
        <p:spPr>
          <a:xfrm>
            <a:off x="2079000" y="1604520"/>
            <a:ext cx="4984920" cy="3977280"/>
          </a:xfrm>
          <a:prstGeom prst="rect">
            <a:avLst/>
          </a:prstGeom>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a:p>
        </p:txBody>
      </p:sp>
      <p:sp>
        <p:nvSpPr>
          <p:cNvPr id="7"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8" name="PlaceHolder 3"/>
          <p:cNvSpPr>
            <a:spLocks noGrp="1"/>
          </p:cNvSpPr>
          <p:nvPr>
            <p:ph type="body"/>
          </p:nvPr>
        </p:nvSpPr>
        <p:spPr>
          <a:xfrm>
            <a:off x="4674240" y="1604520"/>
            <a:ext cx="4015800" cy="3977280"/>
          </a:xfrm>
          <a:prstGeom prst="rect">
            <a:avLst/>
          </a:prstGeom>
        </p:spPr>
        <p:txBody>
          <a:bodyPr lIns="0" tIns="0" rIns="0" bIns="0"/>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a:p>
        </p:txBody>
      </p:sp>
      <p:sp>
        <p:nvSpPr>
          <p:cNvPr id="12"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13" name="PlaceHolder 3"/>
          <p:cNvSpPr>
            <a:spLocks noGrp="1"/>
          </p:cNvSpPr>
          <p:nvPr>
            <p:ph type="body"/>
          </p:nvPr>
        </p:nvSpPr>
        <p:spPr>
          <a:xfrm>
            <a:off x="457200" y="3682080"/>
            <a:ext cx="4015800" cy="1896840"/>
          </a:xfrm>
          <a:prstGeom prst="rect">
            <a:avLst/>
          </a:prstGeom>
        </p:spPr>
        <p:txBody>
          <a:bodyPr lIns="0" tIns="0" rIns="0" bIns="0"/>
          <a:lstStyle/>
          <a:p>
            <a:endParaRPr/>
          </a:p>
        </p:txBody>
      </p:sp>
      <p:sp>
        <p:nvSpPr>
          <p:cNvPr id="14" name="PlaceHolder 4"/>
          <p:cNvSpPr>
            <a:spLocks noGrp="1"/>
          </p:cNvSpPr>
          <p:nvPr>
            <p:ph type="body"/>
          </p:nvPr>
        </p:nvSpPr>
        <p:spPr>
          <a:xfrm>
            <a:off x="4674240" y="1604520"/>
            <a:ext cx="4015800" cy="3977280"/>
          </a:xfrm>
          <a:prstGeom prst="rect">
            <a:avLst/>
          </a:prstGeom>
        </p:spPr>
        <p:txBody>
          <a:bodyPr lIns="0" tIns="0" rIns="0" bIns="0"/>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a:p>
        </p:txBody>
      </p:sp>
      <p:sp>
        <p:nvSpPr>
          <p:cNvPr id="16"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17"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18" name="PlaceHolder 4"/>
          <p:cNvSpPr>
            <a:spLocks noGrp="1"/>
          </p:cNvSpPr>
          <p:nvPr>
            <p:ph type="body"/>
          </p:nvPr>
        </p:nvSpPr>
        <p:spPr>
          <a:xfrm>
            <a:off x="4674240" y="3682080"/>
            <a:ext cx="4015800" cy="1896840"/>
          </a:xfrm>
          <a:prstGeom prst="rect">
            <a:avLst/>
          </a:prstGeom>
        </p:spPr>
        <p:txBody>
          <a:bodyPr lIns="0" tIns="0" rIns="0" bIns="0"/>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21040"/>
            <a:ext cx="8229240" cy="1250280"/>
          </a:xfrm>
          <a:prstGeom prst="rect">
            <a:avLst/>
          </a:prstGeom>
        </p:spPr>
        <p:txBody>
          <a:bodyPr lIns="0" tIns="0" rIns="0" bIns="0" anchor="ctr"/>
          <a:lstStyle/>
          <a:p>
            <a:pPr algn="ctr"/>
            <a:endParaRPr/>
          </a:p>
        </p:txBody>
      </p:sp>
      <p:sp>
        <p:nvSpPr>
          <p:cNvPr id="20"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21"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22" name="PlaceHolder 4"/>
          <p:cNvSpPr>
            <a:spLocks noGrp="1"/>
          </p:cNvSpPr>
          <p:nvPr>
            <p:ph type="body"/>
          </p:nvPr>
        </p:nvSpPr>
        <p:spPr>
          <a:xfrm>
            <a:off x="457200" y="3682080"/>
            <a:ext cx="8229240" cy="1896840"/>
          </a:xfrm>
          <a:prstGeom prst="rect">
            <a:avLst/>
          </a:prstGeom>
        </p:spPr>
        <p:txBody>
          <a:bodyPr lIns="0" tIns="0" rIns="0" bIns="0"/>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cstate="print"/>
          <a:stretch>
            <a:fillRect/>
          </a:stretch>
        </a:blip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21040"/>
            <a:ext cx="8228880" cy="1249920"/>
          </a:xfrm>
          <a:prstGeom prst="rect">
            <a:avLst/>
          </a:prstGeom>
        </p:spPr>
        <p:txBody>
          <a:bodyPr lIns="0" tIns="0" rIns="0" bIns="0" anchor="ctr"/>
          <a:lstStyle/>
          <a:p>
            <a:pPr algn="ctr"/>
            <a:endParaRPr/>
          </a:p>
        </p:txBody>
      </p:sp>
      <p:sp>
        <p:nvSpPr>
          <p:cNvPr id="3" name="PlaceHolder 2"/>
          <p:cNvSpPr>
            <a:spLocks noGrp="1"/>
          </p:cNvSpPr>
          <p:nvPr>
            <p:ph type="body"/>
          </p:nvPr>
        </p:nvSpPr>
        <p:spPr>
          <a:xfrm>
            <a:off x="457200" y="1604520"/>
            <a:ext cx="8228880" cy="3976920"/>
          </a:xfrm>
          <a:prstGeom prst="rect">
            <a:avLst/>
          </a:prstGeom>
        </p:spPr>
        <p:txBody>
          <a:bodyPr lIns="0" tIns="0" rIns="0" bIns="0"/>
          <a:lstStyle/>
          <a:p>
            <a:pPr marL="432000" indent="-324000">
              <a:buClr>
                <a:srgbClr val="FFFFFF"/>
              </a:buClr>
              <a:buSzPct val="45000"/>
              <a:buFont typeface="StarSymbol"/>
              <a:buChar char=""/>
            </a:pPr>
            <a:r>
              <a:rPr lang="ru-RU" sz="1800" spc="-1">
                <a:latin typeface="Arial"/>
              </a:rPr>
              <a:t>Для правки структуры щёлкните мышью</a:t>
            </a:r>
            <a:endParaRPr/>
          </a:p>
          <a:p>
            <a:pPr marL="864000" lvl="1" indent="-324000">
              <a:buClr>
                <a:srgbClr val="FFFFFF"/>
              </a:buClr>
              <a:buSzPct val="75000"/>
              <a:buFont typeface="StarSymbol"/>
              <a:buChar char=""/>
            </a:pPr>
            <a:r>
              <a:rPr lang="ru-RU" sz="1800" spc="-1">
                <a:latin typeface="Arial"/>
              </a:rPr>
              <a:t>Второй уровень структуры</a:t>
            </a:r>
            <a:endParaRPr/>
          </a:p>
          <a:p>
            <a:pPr marL="1296000" lvl="2" indent="-288000">
              <a:buClr>
                <a:srgbClr val="FFFFFF"/>
              </a:buClr>
              <a:buSzPct val="45000"/>
              <a:buFont typeface="StarSymbol"/>
              <a:buChar char=""/>
            </a:pPr>
            <a:r>
              <a:rPr lang="ru-RU" sz="1800" spc="-1">
                <a:latin typeface="Arial"/>
              </a:rPr>
              <a:t>Третий уровень структуры</a:t>
            </a:r>
            <a:endParaRPr/>
          </a:p>
          <a:p>
            <a:pPr marL="1728000" lvl="3" indent="-216000">
              <a:buClr>
                <a:srgbClr val="FFFFFF"/>
              </a:buClr>
              <a:buSzPct val="75000"/>
              <a:buFont typeface="StarSymbol"/>
              <a:buChar char=""/>
            </a:pPr>
            <a:r>
              <a:rPr lang="ru-RU" sz="1800" spc="-1">
                <a:latin typeface="Arial"/>
              </a:rPr>
              <a:t>Четвёртый уровень структуры</a:t>
            </a:r>
            <a:endParaRPr/>
          </a:p>
          <a:p>
            <a:pPr marL="2160000" lvl="4" indent="-216000">
              <a:buClr>
                <a:srgbClr val="FFFFFF"/>
              </a:buClr>
              <a:buSzPct val="45000"/>
              <a:buFont typeface="StarSymbol"/>
              <a:buChar char=""/>
            </a:pPr>
            <a:r>
              <a:rPr lang="ru-RU" sz="1800" spc="-1">
                <a:latin typeface="Arial"/>
              </a:rPr>
              <a:t>Пятый уровень структуры</a:t>
            </a:r>
            <a:endParaRPr/>
          </a:p>
          <a:p>
            <a:pPr marL="2592000" lvl="5" indent="-216000">
              <a:buClr>
                <a:srgbClr val="FFFFFF"/>
              </a:buClr>
              <a:buSzPct val="45000"/>
              <a:buFont typeface="StarSymbol"/>
              <a:buChar char=""/>
            </a:pPr>
            <a:r>
              <a:rPr lang="ru-RU" sz="1800" spc="-1">
                <a:latin typeface="Arial"/>
              </a:rPr>
              <a:t>Шестой уровень структуры</a:t>
            </a:r>
            <a:endParaRPr/>
          </a:p>
          <a:p>
            <a:pPr marL="3024000" lvl="6" indent="-216000">
              <a:buClr>
                <a:srgbClr val="FFFFFF"/>
              </a:buClr>
              <a:buSzPct val="45000"/>
              <a:buFont typeface="StarSymbol"/>
              <a:buChar char=""/>
            </a:pPr>
            <a:r>
              <a:rPr lang="ru-RU" sz="1800" spc="-1">
                <a:latin typeface="Arial"/>
              </a:rPr>
              <a:t>Седьмой уровень структуры</a:t>
            </a:r>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4" cstate="print"/>
          <a:stretch>
            <a:fillRect/>
          </a:stretch>
        </a:blipFill>
        <a:effectLst/>
      </p:bgPr>
    </p:bg>
    <p:spTree>
      <p:nvGrpSpPr>
        <p:cNvPr id="1" name=""/>
        <p:cNvGrpSpPr/>
        <p:nvPr/>
      </p:nvGrpSpPr>
      <p:grpSpPr>
        <a:xfrm>
          <a:off x="0" y="0"/>
          <a:ext cx="0" cy="0"/>
          <a:chOff x="0" y="0"/>
          <a:chExt cx="0" cy="0"/>
        </a:xfrm>
      </p:grpSpPr>
      <p:sp>
        <p:nvSpPr>
          <p:cNvPr id="36" name="PlaceHolder 1"/>
          <p:cNvSpPr>
            <a:spLocks noGrp="1"/>
          </p:cNvSpPr>
          <p:nvPr>
            <p:ph type="title"/>
          </p:nvPr>
        </p:nvSpPr>
        <p:spPr>
          <a:xfrm>
            <a:off x="457200" y="273600"/>
            <a:ext cx="8229240" cy="1144800"/>
          </a:xfrm>
          <a:prstGeom prst="rect">
            <a:avLst/>
          </a:prstGeom>
        </p:spPr>
        <p:txBody>
          <a:bodyPr lIns="0" tIns="0" rIns="0" bIns="0" anchor="ctr"/>
          <a:lstStyle/>
          <a:p>
            <a:pPr algn="ctr"/>
            <a:r>
              <a:rPr lang="ru-RU" sz="4400" spc="-1">
                <a:latin typeface="Arial"/>
              </a:rPr>
              <a:t>Для правки текста заголовка щёлкните мышью</a:t>
            </a:r>
            <a:endParaRPr/>
          </a:p>
        </p:txBody>
      </p:sp>
      <p:sp>
        <p:nvSpPr>
          <p:cNvPr id="37" name="PlaceHolder 2"/>
          <p:cNvSpPr>
            <a:spLocks noGrp="1"/>
          </p:cNvSpPr>
          <p:nvPr>
            <p:ph type="body"/>
          </p:nvPr>
        </p:nvSpPr>
        <p:spPr>
          <a:xfrm>
            <a:off x="457200" y="1604520"/>
            <a:ext cx="8229240" cy="3977280"/>
          </a:xfrm>
          <a:prstGeom prst="rect">
            <a:avLst/>
          </a:prstGeom>
        </p:spPr>
        <p:txBody>
          <a:bodyPr lIns="0" tIns="0" rIns="0" bIns="0"/>
          <a:lstStyle/>
          <a:p>
            <a:pPr marL="432000" indent="-324000">
              <a:buClr>
                <a:srgbClr val="FFFFFF"/>
              </a:buClr>
              <a:buSzPct val="45000"/>
              <a:buFont typeface="StarSymbol"/>
              <a:buChar char=""/>
            </a:pPr>
            <a:r>
              <a:rPr lang="ru-RU" sz="3200" spc="-1">
                <a:latin typeface="Arial"/>
              </a:rPr>
              <a:t>Для правки структуры щёлкните мышью</a:t>
            </a:r>
            <a:endParaRPr/>
          </a:p>
          <a:p>
            <a:pPr marL="864000" lvl="1" indent="-324000">
              <a:buClr>
                <a:srgbClr val="FFFFFF"/>
              </a:buClr>
              <a:buSzPct val="75000"/>
              <a:buFont typeface="StarSymbol"/>
              <a:buChar char=""/>
            </a:pPr>
            <a:r>
              <a:rPr lang="ru-RU" sz="2800" spc="-1">
                <a:latin typeface="Arial"/>
              </a:rPr>
              <a:t>Второй уровень структуры</a:t>
            </a:r>
            <a:endParaRPr/>
          </a:p>
          <a:p>
            <a:pPr marL="1296000" lvl="2" indent="-288000">
              <a:buClr>
                <a:srgbClr val="FFFFFF"/>
              </a:buClr>
              <a:buSzPct val="45000"/>
              <a:buFont typeface="StarSymbol"/>
              <a:buChar char=""/>
            </a:pPr>
            <a:r>
              <a:rPr lang="ru-RU" sz="2400" spc="-1">
                <a:latin typeface="Arial"/>
              </a:rPr>
              <a:t>Третий уровень структуры</a:t>
            </a:r>
            <a:endParaRPr/>
          </a:p>
          <a:p>
            <a:pPr marL="1728000" lvl="3" indent="-216000">
              <a:buClr>
                <a:srgbClr val="FFFFFF"/>
              </a:buClr>
              <a:buSzPct val="75000"/>
              <a:buFont typeface="StarSymbol"/>
              <a:buChar char=""/>
            </a:pPr>
            <a:r>
              <a:rPr lang="ru-RU" sz="2000" spc="-1">
                <a:latin typeface="Arial"/>
              </a:rPr>
              <a:t>Четвёртый уровень структуры</a:t>
            </a:r>
            <a:endParaRPr/>
          </a:p>
          <a:p>
            <a:pPr marL="2160000" lvl="4" indent="-216000">
              <a:buClr>
                <a:srgbClr val="FFFFFF"/>
              </a:buClr>
              <a:buSzPct val="45000"/>
              <a:buFont typeface="StarSymbol"/>
              <a:buChar char=""/>
            </a:pPr>
            <a:r>
              <a:rPr lang="ru-RU" sz="2000" spc="-1">
                <a:latin typeface="Arial"/>
              </a:rPr>
              <a:t>Пятый уровень структуры</a:t>
            </a:r>
            <a:endParaRPr/>
          </a:p>
          <a:p>
            <a:pPr marL="2592000" lvl="5" indent="-216000">
              <a:buClr>
                <a:srgbClr val="FFFFFF"/>
              </a:buClr>
              <a:buSzPct val="45000"/>
              <a:buFont typeface="StarSymbol"/>
              <a:buChar char=""/>
            </a:pPr>
            <a:r>
              <a:rPr lang="ru-RU" sz="2000" spc="-1">
                <a:latin typeface="Arial"/>
              </a:rPr>
              <a:t>Шестой уровень структуры</a:t>
            </a:r>
            <a:endParaRPr/>
          </a:p>
          <a:p>
            <a:pPr marL="3024000" lvl="6" indent="-216000">
              <a:buClr>
                <a:srgbClr val="FFFFFF"/>
              </a:buClr>
              <a:buSzPct val="45000"/>
              <a:buFont typeface="StarSymbol"/>
              <a:buChar char=""/>
            </a:pPr>
            <a:r>
              <a:rPr lang="ru-RU" sz="2000" spc="-1">
                <a:latin typeface="Arial"/>
              </a:rPr>
              <a:t>Седьмой уровень структуры</a:t>
            </a:r>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4" cstate="print"/>
          <a:stretch>
            <a:fillRect/>
          </a:stretch>
        </a:blipFill>
        <a:effectLst/>
      </p:bgPr>
    </p:bg>
    <p:spTree>
      <p:nvGrpSpPr>
        <p:cNvPr id="1" name=""/>
        <p:cNvGrpSpPr/>
        <p:nvPr/>
      </p:nvGrpSpPr>
      <p:grpSpPr>
        <a:xfrm>
          <a:off x="0" y="0"/>
          <a:ext cx="0" cy="0"/>
          <a:chOff x="0" y="0"/>
          <a:chExt cx="0" cy="0"/>
        </a:xfrm>
      </p:grpSpPr>
      <p:sp>
        <p:nvSpPr>
          <p:cNvPr id="72" name="PlaceHolder 1"/>
          <p:cNvSpPr>
            <a:spLocks noGrp="1"/>
          </p:cNvSpPr>
          <p:nvPr>
            <p:ph type="title"/>
          </p:nvPr>
        </p:nvSpPr>
        <p:spPr>
          <a:xfrm>
            <a:off x="457200" y="273600"/>
            <a:ext cx="8229240" cy="1144800"/>
          </a:xfrm>
          <a:prstGeom prst="rect">
            <a:avLst/>
          </a:prstGeom>
        </p:spPr>
        <p:txBody>
          <a:bodyPr lIns="0" tIns="0" rIns="0" bIns="0" anchor="ctr"/>
          <a:lstStyle/>
          <a:p>
            <a:pPr algn="ctr"/>
            <a:r>
              <a:rPr lang="ru-RU" sz="4400" spc="-1">
                <a:latin typeface="Arial"/>
              </a:rPr>
              <a:t>Для правки текста заголовка щёлкните мышью</a:t>
            </a:r>
            <a:endParaRPr/>
          </a:p>
        </p:txBody>
      </p:sp>
      <p:sp>
        <p:nvSpPr>
          <p:cNvPr id="73" name="PlaceHolder 2"/>
          <p:cNvSpPr>
            <a:spLocks noGrp="1"/>
          </p:cNvSpPr>
          <p:nvPr>
            <p:ph type="body"/>
          </p:nvPr>
        </p:nvSpPr>
        <p:spPr>
          <a:xfrm>
            <a:off x="457200" y="1604520"/>
            <a:ext cx="8229240" cy="3977280"/>
          </a:xfrm>
          <a:prstGeom prst="rect">
            <a:avLst/>
          </a:prstGeom>
        </p:spPr>
        <p:txBody>
          <a:bodyPr lIns="0" tIns="0" rIns="0" bIns="0"/>
          <a:lstStyle/>
          <a:p>
            <a:pPr marL="432000" indent="-324000">
              <a:buClr>
                <a:srgbClr val="FFFFFF"/>
              </a:buClr>
              <a:buSzPct val="45000"/>
              <a:buFont typeface="StarSymbol"/>
              <a:buChar char=""/>
            </a:pPr>
            <a:r>
              <a:rPr lang="ru-RU" sz="3200" spc="-1">
                <a:latin typeface="Arial"/>
              </a:rPr>
              <a:t>Для правки структуры щёлкните мышью</a:t>
            </a:r>
            <a:endParaRPr/>
          </a:p>
          <a:p>
            <a:pPr marL="864000" lvl="1" indent="-324000">
              <a:buClr>
                <a:srgbClr val="FFFFFF"/>
              </a:buClr>
              <a:buSzPct val="75000"/>
              <a:buFont typeface="StarSymbol"/>
              <a:buChar char=""/>
            </a:pPr>
            <a:r>
              <a:rPr lang="ru-RU" sz="2800" spc="-1">
                <a:latin typeface="Arial"/>
              </a:rPr>
              <a:t>Второй уровень структуры</a:t>
            </a:r>
            <a:endParaRPr/>
          </a:p>
          <a:p>
            <a:pPr marL="1296000" lvl="2" indent="-288000">
              <a:buClr>
                <a:srgbClr val="FFFFFF"/>
              </a:buClr>
              <a:buSzPct val="45000"/>
              <a:buFont typeface="StarSymbol"/>
              <a:buChar char=""/>
            </a:pPr>
            <a:r>
              <a:rPr lang="ru-RU" sz="2400" spc="-1">
                <a:latin typeface="Arial"/>
              </a:rPr>
              <a:t>Третий уровень структуры</a:t>
            </a:r>
            <a:endParaRPr/>
          </a:p>
          <a:p>
            <a:pPr marL="1728000" lvl="3" indent="-216000">
              <a:buClr>
                <a:srgbClr val="FFFFFF"/>
              </a:buClr>
              <a:buSzPct val="75000"/>
              <a:buFont typeface="StarSymbol"/>
              <a:buChar char=""/>
            </a:pPr>
            <a:r>
              <a:rPr lang="ru-RU" sz="2000" spc="-1">
                <a:latin typeface="Arial"/>
              </a:rPr>
              <a:t>Четвёртый уровень структуры</a:t>
            </a:r>
            <a:endParaRPr/>
          </a:p>
          <a:p>
            <a:pPr marL="2160000" lvl="4" indent="-216000">
              <a:buClr>
                <a:srgbClr val="FFFFFF"/>
              </a:buClr>
              <a:buSzPct val="45000"/>
              <a:buFont typeface="StarSymbol"/>
              <a:buChar char=""/>
            </a:pPr>
            <a:r>
              <a:rPr lang="ru-RU" sz="2000" spc="-1">
                <a:latin typeface="Arial"/>
              </a:rPr>
              <a:t>Пятый уровень структуры</a:t>
            </a:r>
            <a:endParaRPr/>
          </a:p>
          <a:p>
            <a:pPr marL="2592000" lvl="5" indent="-216000">
              <a:buClr>
                <a:srgbClr val="FFFFFF"/>
              </a:buClr>
              <a:buSzPct val="45000"/>
              <a:buFont typeface="StarSymbol"/>
              <a:buChar char=""/>
            </a:pPr>
            <a:r>
              <a:rPr lang="ru-RU" sz="2000" spc="-1">
                <a:latin typeface="Arial"/>
              </a:rPr>
              <a:t>Шестой уровень структуры</a:t>
            </a:r>
            <a:endParaRPr/>
          </a:p>
          <a:p>
            <a:pPr marL="3024000" lvl="6" indent="-216000">
              <a:buClr>
                <a:srgbClr val="FFFFFF"/>
              </a:buClr>
              <a:buSzPct val="45000"/>
              <a:buFont typeface="StarSymbol"/>
              <a:buChar char=""/>
            </a:pPr>
            <a:r>
              <a:rPr lang="ru-RU" sz="2000" spc="-1">
                <a:latin typeface="Arial"/>
              </a:rPr>
              <a:t>Седьмой уровень структуры</a:t>
            </a:r>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108" name="CustomShape 1"/>
          <p:cNvSpPr/>
          <p:nvPr/>
        </p:nvSpPr>
        <p:spPr>
          <a:xfrm>
            <a:off x="791280" y="1669320"/>
            <a:ext cx="8278920" cy="1800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ru-RU" sz="4400" strike="noStrike" spc="-1">
                <a:solidFill>
                  <a:srgbClr val="FF0000"/>
                </a:solidFill>
                <a:uFill>
                  <a:solidFill>
                    <a:srgbClr val="FFFFFF"/>
                  </a:solidFill>
                </a:uFill>
                <a:latin typeface="Vani"/>
                <a:ea typeface="DejaVu Sans"/>
              </a:rPr>
              <a:t>«Игровые упражнения и приёмы для сенсорного развития младших дошкольников»</a:t>
            </a:r>
            <a:endParaRPr/>
          </a:p>
        </p:txBody>
      </p:sp>
      <p:sp>
        <p:nvSpPr>
          <p:cNvPr id="109" name="CustomShape 2"/>
          <p:cNvSpPr/>
          <p:nvPr/>
        </p:nvSpPr>
        <p:spPr>
          <a:xfrm>
            <a:off x="4801320" y="5112000"/>
            <a:ext cx="3836880" cy="1639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ru-RU" sz="1800" b="1" strike="noStrike" spc="-1">
                <a:solidFill>
                  <a:srgbClr val="FF0000"/>
                </a:solidFill>
                <a:uFill>
                  <a:solidFill>
                    <a:srgbClr val="FFFFFF"/>
                  </a:solidFill>
                </a:uFill>
                <a:latin typeface="Calibri"/>
                <a:ea typeface="DejaVu Sans"/>
              </a:rPr>
              <a:t>МДОУ «Рысаковский детский сад «Малютка» </a:t>
            </a:r>
            <a:endParaRPr/>
          </a:p>
          <a:p>
            <a:pPr>
              <a:lnSpc>
                <a:spcPct val="100000"/>
              </a:lnSpc>
            </a:pPr>
            <a:r>
              <a:rPr lang="ru-RU" sz="1800" b="1" strike="noStrike" spc="-1">
                <a:solidFill>
                  <a:srgbClr val="FF0000"/>
                </a:solidFill>
                <a:uFill>
                  <a:solidFill>
                    <a:srgbClr val="FFFFFF"/>
                  </a:solidFill>
                </a:uFill>
                <a:latin typeface="Calibri"/>
                <a:ea typeface="DejaVu Sans"/>
              </a:rPr>
              <a:t>Автор: старший воспитатель</a:t>
            </a:r>
            <a:endParaRPr/>
          </a:p>
          <a:p>
            <a:pPr>
              <a:lnSpc>
                <a:spcPct val="100000"/>
              </a:lnSpc>
            </a:pPr>
            <a:r>
              <a:rPr lang="ru-RU" sz="1800" b="1" strike="noStrike" spc="-1">
                <a:solidFill>
                  <a:srgbClr val="FF0000"/>
                </a:solidFill>
                <a:uFill>
                  <a:solidFill>
                    <a:srgbClr val="FFFFFF"/>
                  </a:solidFill>
                </a:uFill>
                <a:latin typeface="Calibri"/>
                <a:ea typeface="DejaVu Sans"/>
              </a:rPr>
              <a:t>Пасечникова Наталья Борисовна</a:t>
            </a:r>
            <a:endParaRPr/>
          </a:p>
          <a:p>
            <a:pPr>
              <a:lnSpc>
                <a:spcPct val="100000"/>
              </a:lnSpc>
            </a:pP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CustomShape 1"/>
          <p:cNvSpPr/>
          <p:nvPr/>
        </p:nvSpPr>
        <p:spPr>
          <a:xfrm>
            <a:off x="1187640" y="1111320"/>
            <a:ext cx="6766560" cy="3076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30000"/>
              </a:lnSpc>
            </a:pPr>
            <a:r>
              <a:rPr lang="ru-RU" sz="1800" strike="noStrike" spc="-1">
                <a:solidFill>
                  <a:srgbClr val="000000"/>
                </a:solidFill>
                <a:uFill>
                  <a:solidFill>
                    <a:srgbClr val="FFFFFF"/>
                  </a:solidFill>
                </a:uFill>
                <a:latin typeface="Calibri"/>
                <a:ea typeface="DejaVu Sans"/>
              </a:rPr>
              <a:t>.</a:t>
            </a:r>
            <a:endParaRPr/>
          </a:p>
          <a:p>
            <a:pPr>
              <a:lnSpc>
                <a:spcPct val="80000"/>
              </a:lnSpc>
            </a:pPr>
            <a:endParaRPr/>
          </a:p>
        </p:txBody>
      </p:sp>
      <p:pic>
        <p:nvPicPr>
          <p:cNvPr id="132" name="Рисунок 131"/>
          <p:cNvPicPr/>
          <p:nvPr/>
        </p:nvPicPr>
        <p:blipFill>
          <a:blip r:embed="rId2" cstate="print"/>
          <a:stretch/>
        </p:blipFill>
        <p:spPr>
          <a:xfrm>
            <a:off x="1132560" y="1944000"/>
            <a:ext cx="6968160" cy="25912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CustomShape 1"/>
          <p:cNvSpPr/>
          <p:nvPr/>
        </p:nvSpPr>
        <p:spPr>
          <a:xfrm>
            <a:off x="792000" y="576000"/>
            <a:ext cx="7919280" cy="6661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ru-RU" sz="1800" strike="noStrike" spc="-1">
                <a:solidFill>
                  <a:srgbClr val="FF0000"/>
                </a:solidFill>
                <a:uFill>
                  <a:solidFill>
                    <a:srgbClr val="FFFFFF"/>
                  </a:solidFill>
                </a:uFill>
                <a:latin typeface="Times New Roman"/>
                <a:ea typeface="DejaVu Sans"/>
              </a:rPr>
              <a:t>Тактильные ладошки</a:t>
            </a:r>
            <a:endParaRPr/>
          </a:p>
          <a:p>
            <a:r>
              <a:rPr lang="ru-RU" sz="1600" strike="noStrike" spc="-1">
                <a:solidFill>
                  <a:srgbClr val="000000"/>
                </a:solidFill>
                <a:uFill>
                  <a:solidFill>
                    <a:srgbClr val="FFFFFF"/>
                  </a:solidFill>
                </a:uFill>
                <a:latin typeface="Times New Roman"/>
                <a:ea typeface="DejaVu Sans"/>
              </a:rPr>
              <a:t>Описание: Игровое пособие “Тактильные ладошки” Игровое развивающее пособие состоит из 8 изображений ладошек, изготовленных из восьми разных материалов (наждачной бумаги, пробкового материала, фольги гладкой и ребристой, сукна и пластика) различной фактуры (гладкие, колючие, рифленые, шершавые). Пособие предназначено для развития сенсомоторики у детей от 2 до 6 - 7 лет </a:t>
            </a:r>
            <a:endParaRPr/>
          </a:p>
          <a:p>
            <a:r>
              <a:rPr lang="ru-RU" sz="1600" strike="noStrike" spc="-1">
                <a:solidFill>
                  <a:srgbClr val="000000"/>
                </a:solidFill>
                <a:uFill>
                  <a:solidFill>
                    <a:srgbClr val="FFFFFF"/>
                  </a:solidFill>
                </a:uFill>
                <a:latin typeface="Times New Roman"/>
                <a:ea typeface="DejaVu Sans"/>
              </a:rPr>
              <a:t>- развитие тонкой пальцевой моторики; </a:t>
            </a:r>
            <a:endParaRPr/>
          </a:p>
          <a:p>
            <a:r>
              <a:rPr lang="ru-RU" sz="1600" strike="noStrike" spc="-1">
                <a:solidFill>
                  <a:srgbClr val="000000"/>
                </a:solidFill>
                <a:uFill>
                  <a:solidFill>
                    <a:srgbClr val="FFFFFF"/>
                  </a:solidFill>
                </a:uFill>
                <a:latin typeface="Times New Roman"/>
                <a:ea typeface="DejaVu Sans"/>
              </a:rPr>
              <a:t>- развитие внимания, наблюдательности, памяти; </a:t>
            </a:r>
            <a:endParaRPr/>
          </a:p>
          <a:p>
            <a:r>
              <a:rPr lang="ru-RU" sz="1600" strike="noStrike" spc="-1">
                <a:solidFill>
                  <a:srgbClr val="000000"/>
                </a:solidFill>
                <a:uFill>
                  <a:solidFill>
                    <a:srgbClr val="FFFFFF"/>
                  </a:solidFill>
                </a:uFill>
                <a:latin typeface="Times New Roman"/>
                <a:ea typeface="DejaVu Sans"/>
              </a:rPr>
              <a:t>- развитие словаря свойств и качеств, признаков, а также развитие связной речи; </a:t>
            </a:r>
            <a:endParaRPr/>
          </a:p>
          <a:p>
            <a:r>
              <a:rPr lang="ru-RU" sz="1600" strike="noStrike" spc="-1">
                <a:solidFill>
                  <a:srgbClr val="000000"/>
                </a:solidFill>
                <a:uFill>
                  <a:solidFill>
                    <a:srgbClr val="FFFFFF"/>
                  </a:solidFill>
                </a:uFill>
                <a:latin typeface="Times New Roman"/>
                <a:ea typeface="DejaVu Sans"/>
              </a:rPr>
              <a:t>- развитие пространственных представлений; </a:t>
            </a:r>
            <a:endParaRPr/>
          </a:p>
          <a:p>
            <a:r>
              <a:rPr lang="ru-RU" sz="1600" strike="noStrike" spc="-1">
                <a:solidFill>
                  <a:srgbClr val="000000"/>
                </a:solidFill>
                <a:uFill>
                  <a:solidFill>
                    <a:srgbClr val="FFFFFF"/>
                  </a:solidFill>
                </a:uFill>
                <a:latin typeface="Times New Roman"/>
                <a:ea typeface="DejaVu Sans"/>
              </a:rPr>
              <a:t>- развитие математических представлений и счетных умений; </a:t>
            </a:r>
            <a:endParaRPr/>
          </a:p>
          <a:p>
            <a:r>
              <a:rPr lang="ru-RU" sz="1600" strike="noStrike" spc="-1">
                <a:solidFill>
                  <a:srgbClr val="000000"/>
                </a:solidFill>
                <a:uFill>
                  <a:solidFill>
                    <a:srgbClr val="FFFFFF"/>
                  </a:solidFill>
                </a:uFill>
                <a:latin typeface="Times New Roman"/>
                <a:ea typeface="DejaVu Sans"/>
              </a:rPr>
              <a:t>- развитие умения действовать по образцу, по заданному условию, самостоятельно. </a:t>
            </a:r>
            <a:endParaRPr/>
          </a:p>
          <a:p>
            <a:r>
              <a:rPr lang="ru-RU" sz="1600" strike="noStrike" spc="-1">
                <a:solidFill>
                  <a:srgbClr val="000000"/>
                </a:solidFill>
                <a:uFill>
                  <a:solidFill>
                    <a:srgbClr val="FFFFFF"/>
                  </a:solidFill>
                </a:uFill>
                <a:latin typeface="Times New Roman"/>
                <a:ea typeface="DejaVu Sans"/>
              </a:rPr>
              <a:t>В коллективных играх, организованных на основе пособия, – умение налаживать контакты, соблюдать правила, очередность и другие коммуникативные умения.</a:t>
            </a:r>
            <a:endParaRPr/>
          </a:p>
          <a:p>
            <a:r>
              <a:rPr lang="ru-RU" sz="1600" strike="noStrike" spc="-1">
                <a:solidFill>
                  <a:srgbClr val="000000"/>
                </a:solidFill>
                <a:uFill>
                  <a:solidFill>
                    <a:srgbClr val="FFFFFF"/>
                  </a:solidFill>
                </a:uFill>
                <a:latin typeface="Times New Roman"/>
                <a:ea typeface="DejaVu Sans"/>
              </a:rPr>
              <a:t>Для детей с особенностями психофизического развития данное пособие</a:t>
            </a:r>
            <a:endParaRPr/>
          </a:p>
          <a:p>
            <a:r>
              <a:rPr lang="ru-RU" sz="1600" strike="noStrike" spc="-1">
                <a:solidFill>
                  <a:srgbClr val="000000"/>
                </a:solidFill>
                <a:uFill>
                  <a:solidFill>
                    <a:srgbClr val="FFFFFF"/>
                  </a:solidFill>
                </a:uFill>
                <a:latin typeface="Times New Roman"/>
                <a:ea typeface="DejaVu Sans"/>
              </a:rPr>
              <a:t>будет являться стимулятором развития сенсомоторики.</a:t>
            </a:r>
            <a:endParaRPr/>
          </a:p>
          <a:p>
            <a:endParaRPr/>
          </a:p>
          <a:p>
            <a:endParaRPr/>
          </a:p>
          <a:p>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CustomShape 1"/>
          <p:cNvSpPr/>
          <p:nvPr/>
        </p:nvSpPr>
        <p:spPr>
          <a:xfrm>
            <a:off x="1008000" y="576000"/>
            <a:ext cx="7486560" cy="1368360"/>
          </a:xfrm>
          <a:prstGeom prst="rect">
            <a:avLst/>
          </a:prstGeom>
          <a:noFill/>
          <a:ln>
            <a:noFill/>
          </a:ln>
        </p:spPr>
        <p:style>
          <a:lnRef idx="0">
            <a:scrgbClr r="0" g="0" b="0"/>
          </a:lnRef>
          <a:fillRef idx="0">
            <a:scrgbClr r="0" g="0" b="0"/>
          </a:fillRef>
          <a:effectRef idx="0">
            <a:scrgbClr r="0" g="0" b="0"/>
          </a:effectRef>
          <a:fontRef idx="minor"/>
        </p:style>
      </p:sp>
      <p:graphicFrame>
        <p:nvGraphicFramePr>
          <p:cNvPr id="135" name="Table 2"/>
          <p:cNvGraphicFramePr/>
          <p:nvPr/>
        </p:nvGraphicFramePr>
        <p:xfrm>
          <a:off x="1043640" y="1556640"/>
          <a:ext cx="7200360" cy="4464360"/>
        </p:xfrm>
        <a:graphic>
          <a:graphicData uri="http://schemas.openxmlformats.org/drawingml/2006/table">
            <a:tbl>
              <a:tblPr/>
              <a:tblGrid>
                <a:gridCol w="3801600"/>
                <a:gridCol w="3398760"/>
              </a:tblGrid>
              <a:tr h="369360">
                <a:tc>
                  <a:txBody>
                    <a:bodyPr/>
                    <a:lstStyle/>
                    <a:p>
                      <a:endParaRPr lang="ru-RU"/>
                    </a:p>
                  </a:txBody>
                  <a:tcPr>
                    <a:lnL w="12240">
                      <a:solidFill>
                        <a:srgbClr val="FFFFFF"/>
                      </a:solidFill>
                    </a:lnL>
                    <a:lnR w="12240">
                      <a:solidFill>
                        <a:srgbClr val="FFFFFF"/>
                      </a:solidFill>
                    </a:lnR>
                    <a:lnT w="12240">
                      <a:solidFill>
                        <a:srgbClr val="FFFFFF"/>
                      </a:solidFill>
                    </a:lnT>
                    <a:lnB w="38160">
                      <a:solidFill>
                        <a:srgbClr val="FFFFFF"/>
                      </a:solidFill>
                    </a:lnB>
                    <a:solidFill>
                      <a:srgbClr val="EEECE1"/>
                    </a:solidFill>
                  </a:tcPr>
                </a:tc>
                <a:tc>
                  <a:txBody>
                    <a:bodyPr/>
                    <a:lstStyle/>
                    <a:p>
                      <a:endParaRPr lang="ru-RU"/>
                    </a:p>
                  </a:txBody>
                  <a:tcPr>
                    <a:lnL w="12240">
                      <a:solidFill>
                        <a:srgbClr val="FFFFFF"/>
                      </a:solidFill>
                    </a:lnL>
                    <a:lnR w="12240">
                      <a:solidFill>
                        <a:srgbClr val="FFFFFF"/>
                      </a:solidFill>
                    </a:lnR>
                    <a:lnT w="12240">
                      <a:solidFill>
                        <a:srgbClr val="FFFFFF"/>
                      </a:solidFill>
                    </a:lnT>
                    <a:lnB w="38160">
                      <a:solidFill>
                        <a:srgbClr val="FFFFFF"/>
                      </a:solidFill>
                    </a:lnB>
                    <a:solidFill>
                      <a:srgbClr val="EEECE1"/>
                    </a:solidFill>
                  </a:tcPr>
                </a:tc>
              </a:tr>
              <a:tr h="4095000">
                <a:tc>
                  <a:txBody>
                    <a:bodyPr/>
                    <a:lstStyle/>
                    <a:p>
                      <a:endParaRPr lang="ru-RU"/>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EEECE1"/>
                    </a:solidFill>
                  </a:tcPr>
                </a:tc>
                <a:tc>
                  <a:txBody>
                    <a:bodyPr/>
                    <a:lstStyle/>
                    <a:p>
                      <a:endParaRPr lang="ru-RU"/>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EEECE1"/>
                    </a:solidFill>
                  </a:tcPr>
                </a:tc>
              </a:tr>
            </a:tbl>
          </a:graphicData>
        </a:graphic>
      </p:graphicFrame>
      <p:pic>
        <p:nvPicPr>
          <p:cNvPr id="136" name="Рисунок 135"/>
          <p:cNvPicPr/>
          <p:nvPr/>
        </p:nvPicPr>
        <p:blipFill>
          <a:blip r:embed="rId2" cstate="print"/>
          <a:stretch/>
        </p:blipFill>
        <p:spPr>
          <a:xfrm>
            <a:off x="1656000" y="590400"/>
            <a:ext cx="5975280" cy="542952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CustomShape 1"/>
          <p:cNvSpPr/>
          <p:nvPr/>
        </p:nvSpPr>
        <p:spPr>
          <a:xfrm>
            <a:off x="1835640" y="692640"/>
            <a:ext cx="6571080" cy="789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a:p>
          <a:p>
            <a:pPr>
              <a:lnSpc>
                <a:spcPct val="100000"/>
              </a:lnSpc>
            </a:pPr>
            <a:endParaRPr/>
          </a:p>
        </p:txBody>
      </p:sp>
      <p:sp>
        <p:nvSpPr>
          <p:cNvPr id="138" name="CustomShape 2"/>
          <p:cNvSpPr/>
          <p:nvPr/>
        </p:nvSpPr>
        <p:spPr>
          <a:xfrm>
            <a:off x="1296000" y="864000"/>
            <a:ext cx="6983280" cy="2900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800" strike="noStrike" spc="-1">
                <a:solidFill>
                  <a:srgbClr val="FF0000"/>
                </a:solidFill>
                <a:uFill>
                  <a:solidFill>
                    <a:srgbClr val="FFFFFF"/>
                  </a:solidFill>
                </a:uFill>
                <a:latin typeface="Times New Roman"/>
                <a:ea typeface="DejaVu Sans"/>
              </a:rPr>
              <a:t>Пособие «Разноцветные резиночки»</a:t>
            </a:r>
            <a:endParaRPr/>
          </a:p>
          <a:p>
            <a:pPr algn="ctr">
              <a:lnSpc>
                <a:spcPct val="100000"/>
              </a:lnSpc>
            </a:pPr>
            <a:endParaRPr/>
          </a:p>
        </p:txBody>
      </p:sp>
      <p:pic>
        <p:nvPicPr>
          <p:cNvPr id="139" name="Рисунок 138"/>
          <p:cNvPicPr/>
          <p:nvPr/>
        </p:nvPicPr>
        <p:blipFill>
          <a:blip r:embed="rId2" cstate="print"/>
          <a:stretch/>
        </p:blipFill>
        <p:spPr>
          <a:xfrm>
            <a:off x="1584000" y="1423800"/>
            <a:ext cx="6479280" cy="432432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CustomShape 1"/>
          <p:cNvSpPr/>
          <p:nvPr/>
        </p:nvSpPr>
        <p:spPr>
          <a:xfrm>
            <a:off x="1008000" y="504000"/>
            <a:ext cx="6839280" cy="4679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ru-RU" sz="1600" strike="noStrike" spc="-1">
                <a:solidFill>
                  <a:srgbClr val="000000"/>
                </a:solidFill>
                <a:uFill>
                  <a:solidFill>
                    <a:srgbClr val="FFFFFF"/>
                  </a:solidFill>
                </a:uFill>
                <a:latin typeface="Times New Roman"/>
                <a:ea typeface="DejaVu Sans"/>
              </a:rPr>
              <a:t>Пособие, сделано из фанеры размер 45*45. На расстоянии 5*5 см. вбиты разноцветные кнопки-гвоздики. На эти гвоздики натягиваются разноцветные резиночки.</a:t>
            </a:r>
            <a:endParaRPr/>
          </a:p>
          <a:p>
            <a:r>
              <a:rPr lang="ru-RU" sz="1600" strike="noStrike" spc="-1">
                <a:solidFill>
                  <a:srgbClr val="000000"/>
                </a:solidFill>
                <a:uFill>
                  <a:solidFill>
                    <a:srgbClr val="FFFFFF"/>
                  </a:solidFill>
                </a:uFill>
                <a:latin typeface="Times New Roman"/>
                <a:ea typeface="DejaVu Sans"/>
              </a:rPr>
              <a:t>Задачи:</a:t>
            </a:r>
            <a:endParaRPr/>
          </a:p>
          <a:p>
            <a:r>
              <a:rPr lang="ru-RU" sz="1600" strike="noStrike" spc="-1">
                <a:solidFill>
                  <a:srgbClr val="000000"/>
                </a:solidFill>
                <a:uFill>
                  <a:solidFill>
                    <a:srgbClr val="FFFFFF"/>
                  </a:solidFill>
                </a:uFill>
                <a:latin typeface="Times New Roman"/>
                <a:ea typeface="DejaVu Sans"/>
              </a:rPr>
              <a:t>1.Развивать конструктивные навыки детей; восприятие, память, мышление.</a:t>
            </a:r>
            <a:endParaRPr/>
          </a:p>
          <a:p>
            <a:r>
              <a:rPr lang="ru-RU" sz="1600" strike="noStrike" spc="-1">
                <a:solidFill>
                  <a:srgbClr val="000000"/>
                </a:solidFill>
                <a:uFill>
                  <a:solidFill>
                    <a:srgbClr val="FFFFFF"/>
                  </a:solidFill>
                </a:uFill>
                <a:latin typeface="Times New Roman"/>
                <a:ea typeface="DejaVu Sans"/>
              </a:rPr>
              <a:t>2. Закреплять знания о геометрических фигурах – треугольник, прямоугольник, квадрат, многоугольник.</a:t>
            </a:r>
            <a:endParaRPr/>
          </a:p>
          <a:p>
            <a:r>
              <a:rPr lang="ru-RU" sz="1600" strike="noStrike" spc="-1">
                <a:solidFill>
                  <a:srgbClr val="000000"/>
                </a:solidFill>
                <a:uFill>
                  <a:solidFill>
                    <a:srgbClr val="FFFFFF"/>
                  </a:solidFill>
                </a:uFill>
                <a:latin typeface="Times New Roman"/>
                <a:ea typeface="DejaVu Sans"/>
              </a:rPr>
              <a:t>3.Закреплять знания о цветах.</a:t>
            </a:r>
            <a:endParaRPr/>
          </a:p>
          <a:p>
            <a:r>
              <a:rPr lang="ru-RU" sz="1600" strike="noStrike" spc="-1">
                <a:solidFill>
                  <a:srgbClr val="000000"/>
                </a:solidFill>
                <a:uFill>
                  <a:solidFill>
                    <a:srgbClr val="FFFFFF"/>
                  </a:solidFill>
                </a:uFill>
                <a:latin typeface="Times New Roman"/>
                <a:ea typeface="DejaVu Sans"/>
              </a:rPr>
              <a:t>4. Активизировать в речи названия геометрических фигур, названия цветов.</a:t>
            </a:r>
            <a:endParaRPr/>
          </a:p>
          <a:p>
            <a:endParaRPr/>
          </a:p>
        </p:txBody>
      </p:sp>
      <p:pic>
        <p:nvPicPr>
          <p:cNvPr id="141" name="Рисунок 140"/>
          <p:cNvPicPr/>
          <p:nvPr/>
        </p:nvPicPr>
        <p:blipFill>
          <a:blip r:embed="rId2" cstate="print"/>
          <a:stretch/>
        </p:blipFill>
        <p:spPr>
          <a:xfrm>
            <a:off x="2297880" y="2880000"/>
            <a:ext cx="4686120" cy="33429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CustomShape 1"/>
          <p:cNvSpPr/>
          <p:nvPr/>
        </p:nvSpPr>
        <p:spPr>
          <a:xfrm>
            <a:off x="457200" y="548640"/>
            <a:ext cx="8227440" cy="5575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a:p>
          <a:p>
            <a:pPr>
              <a:lnSpc>
                <a:spcPct val="100000"/>
              </a:lnSpc>
            </a:pPr>
            <a:endParaRPr/>
          </a:p>
        </p:txBody>
      </p:sp>
      <p:sp>
        <p:nvSpPr>
          <p:cNvPr id="143" name="CustomShape 2"/>
          <p:cNvSpPr/>
          <p:nvPr/>
        </p:nvSpPr>
        <p:spPr>
          <a:xfrm>
            <a:off x="1008000" y="860400"/>
            <a:ext cx="6407280" cy="767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800" strike="noStrike" spc="-1">
                <a:solidFill>
                  <a:srgbClr val="FF0000"/>
                </a:solidFill>
                <a:uFill>
                  <a:solidFill>
                    <a:srgbClr val="FFFFFF"/>
                  </a:solidFill>
                </a:uFill>
                <a:latin typeface="Times New Roman"/>
                <a:ea typeface="DejaVu Sans"/>
              </a:rPr>
              <a:t>Настольная игра «Спрячь мышку»</a:t>
            </a:r>
            <a:endParaRPr/>
          </a:p>
          <a:p>
            <a:pPr algn="ctr">
              <a:lnSpc>
                <a:spcPct val="100000"/>
              </a:lnSpc>
            </a:pPr>
            <a:endParaRPr/>
          </a:p>
        </p:txBody>
      </p:sp>
      <p:pic>
        <p:nvPicPr>
          <p:cNvPr id="144" name="Рисунок 143"/>
          <p:cNvPicPr/>
          <p:nvPr/>
        </p:nvPicPr>
        <p:blipFill>
          <a:blip r:embed="rId2" cstate="print"/>
          <a:stretch/>
        </p:blipFill>
        <p:spPr>
          <a:xfrm>
            <a:off x="2160000" y="1296000"/>
            <a:ext cx="4607280" cy="3058920"/>
          </a:xfrm>
          <a:prstGeom prst="rect">
            <a:avLst/>
          </a:prstGeom>
          <a:ln>
            <a:noFill/>
          </a:ln>
        </p:spPr>
      </p:pic>
      <p:sp>
        <p:nvSpPr>
          <p:cNvPr id="145" name="CustomShape 3"/>
          <p:cNvSpPr/>
          <p:nvPr/>
        </p:nvSpPr>
        <p:spPr>
          <a:xfrm>
            <a:off x="1512000" y="4464000"/>
            <a:ext cx="6892200" cy="189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ru-RU" sz="1600" strike="noStrike" spc="-1">
                <a:solidFill>
                  <a:srgbClr val="000000"/>
                </a:solidFill>
                <a:uFill>
                  <a:solidFill>
                    <a:srgbClr val="FFFFFF"/>
                  </a:solidFill>
                </a:uFill>
                <a:latin typeface="Times New Roman"/>
                <a:ea typeface="DejaVu Sans"/>
              </a:rPr>
              <a:t>Задачи:                                                                                                                      1. Учить действовать по образцу в соответствии с игровой задачей.                  2. Формировать понятие «такой же по цвету». Активизировать зрительное внимание; дифференцировать цвета: красный, желтый, синий, зеленый, черный.                                                                                                                     3. Развивать умение понимать обращенную речь с опорой на наглядность.</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CustomShape 1"/>
          <p:cNvSpPr/>
          <p:nvPr/>
        </p:nvSpPr>
        <p:spPr>
          <a:xfrm>
            <a:off x="4140000" y="1412640"/>
            <a:ext cx="4390200" cy="576000"/>
          </a:xfrm>
          <a:prstGeom prst="rect">
            <a:avLst/>
          </a:prstGeom>
          <a:noFill/>
          <a:ln>
            <a:noFill/>
          </a:ln>
        </p:spPr>
        <p:style>
          <a:lnRef idx="0">
            <a:scrgbClr r="0" g="0" b="0"/>
          </a:lnRef>
          <a:fillRef idx="0">
            <a:scrgbClr r="0" g="0" b="0"/>
          </a:fillRef>
          <a:effectRef idx="0">
            <a:scrgbClr r="0" g="0" b="0"/>
          </a:effectRef>
          <a:fontRef idx="minor"/>
        </p:style>
      </p:sp>
      <p:sp>
        <p:nvSpPr>
          <p:cNvPr id="147" name="CustomShape 2"/>
          <p:cNvSpPr/>
          <p:nvPr/>
        </p:nvSpPr>
        <p:spPr>
          <a:xfrm>
            <a:off x="936000" y="1080000"/>
            <a:ext cx="7127280" cy="5039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ru-RU" sz="1000" strike="noStrike" spc="-1">
                <a:solidFill>
                  <a:srgbClr val="000000"/>
                </a:solidFill>
                <a:uFill>
                  <a:solidFill>
                    <a:srgbClr val="FFFFFF"/>
                  </a:solidFill>
                </a:uFill>
                <a:latin typeface="Arial"/>
                <a:ea typeface="DejaVu Sans"/>
              </a:rPr>
              <a:t>.</a:t>
            </a:r>
            <a:endParaRPr/>
          </a:p>
          <a:p>
            <a:endParaRPr/>
          </a:p>
        </p:txBody>
      </p:sp>
      <p:sp>
        <p:nvSpPr>
          <p:cNvPr id="148" name="CustomShape 3"/>
          <p:cNvSpPr/>
          <p:nvPr/>
        </p:nvSpPr>
        <p:spPr>
          <a:xfrm>
            <a:off x="3024000" y="936000"/>
            <a:ext cx="3887640" cy="885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ru-RU" sz="1800" strike="noStrike" spc="-1">
                <a:uFill>
                  <a:solidFill>
                    <a:srgbClr val="FFFFFF"/>
                  </a:solidFill>
                </a:uFill>
                <a:latin typeface="Times New Roman"/>
              </a:rPr>
              <a:t>Д/и «Подбери по цвету»</a:t>
            </a:r>
            <a:endParaRPr/>
          </a:p>
          <a:p>
            <a:endParaRPr/>
          </a:p>
        </p:txBody>
      </p:sp>
      <p:pic>
        <p:nvPicPr>
          <p:cNvPr id="149" name="Рисунок 148"/>
          <p:cNvPicPr/>
          <p:nvPr/>
        </p:nvPicPr>
        <p:blipFill>
          <a:blip r:embed="rId2" cstate="print"/>
          <a:stretch/>
        </p:blipFill>
        <p:spPr>
          <a:xfrm>
            <a:off x="1815480" y="1512000"/>
            <a:ext cx="5574960" cy="41814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CustomShape 1"/>
          <p:cNvSpPr/>
          <p:nvPr/>
        </p:nvSpPr>
        <p:spPr>
          <a:xfrm>
            <a:off x="323640" y="404640"/>
            <a:ext cx="8227440" cy="5974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a:p>
          <a:p>
            <a:pPr>
              <a:lnSpc>
                <a:spcPct val="100000"/>
              </a:lnSpc>
            </a:pPr>
            <a:endParaRPr/>
          </a:p>
        </p:txBody>
      </p:sp>
      <p:sp>
        <p:nvSpPr>
          <p:cNvPr id="151" name="CustomShape 2"/>
          <p:cNvSpPr/>
          <p:nvPr/>
        </p:nvSpPr>
        <p:spPr>
          <a:xfrm>
            <a:off x="864000" y="864000"/>
            <a:ext cx="6911280" cy="767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800" strike="noStrike" spc="-1">
                <a:solidFill>
                  <a:srgbClr val="FF0000"/>
                </a:solidFill>
                <a:uFill>
                  <a:solidFill>
                    <a:srgbClr val="FFFFFF"/>
                  </a:solidFill>
                </a:uFill>
                <a:latin typeface="Times New Roman"/>
                <a:ea typeface="DejaVu Sans"/>
              </a:rPr>
              <a:t>Настольная игра «Бусы»</a:t>
            </a:r>
            <a:endParaRPr/>
          </a:p>
          <a:p>
            <a:pPr algn="ctr">
              <a:lnSpc>
                <a:spcPct val="100000"/>
              </a:lnSpc>
            </a:pPr>
            <a:endParaRPr/>
          </a:p>
        </p:txBody>
      </p:sp>
      <p:pic>
        <p:nvPicPr>
          <p:cNvPr id="152" name="Рисунок 151"/>
          <p:cNvPicPr/>
          <p:nvPr/>
        </p:nvPicPr>
        <p:blipFill>
          <a:blip r:embed="rId2" cstate="print"/>
          <a:stretch/>
        </p:blipFill>
        <p:spPr>
          <a:xfrm>
            <a:off x="2171520" y="1296000"/>
            <a:ext cx="4811760" cy="3196800"/>
          </a:xfrm>
          <a:prstGeom prst="rect">
            <a:avLst/>
          </a:prstGeom>
          <a:ln>
            <a:noFill/>
          </a:ln>
        </p:spPr>
      </p:pic>
      <p:sp>
        <p:nvSpPr>
          <p:cNvPr id="153" name="CustomShape 3"/>
          <p:cNvSpPr/>
          <p:nvPr/>
        </p:nvSpPr>
        <p:spPr>
          <a:xfrm>
            <a:off x="1080000" y="4691520"/>
            <a:ext cx="6911280" cy="1428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600" strike="noStrike" spc="-1">
                <a:solidFill>
                  <a:srgbClr val="000000"/>
                </a:solidFill>
                <a:uFill>
                  <a:solidFill>
                    <a:srgbClr val="FFFFFF"/>
                  </a:solidFill>
                </a:uFill>
                <a:latin typeface="Times New Roman"/>
                <a:ea typeface="DejaVu Sans"/>
              </a:rPr>
              <a:t>Отлично развивают руку разнообразные нанизывания. Можно нанизывать все — пуговицы, бусы, рожки, макароны, сушки. А можно сделать красивые бусы из старых ненужных фломастеров. Эти бусы дети сделают себе сами, отличная игра для развития кисти руки и координация руки и глаза.</a:t>
            </a:r>
            <a:endParaRPr/>
          </a:p>
          <a:p>
            <a:pPr algn="ctr">
              <a:lnSpc>
                <a:spcPct val="100000"/>
              </a:lnSpc>
            </a:pP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CustomShape 1"/>
          <p:cNvSpPr/>
          <p:nvPr/>
        </p:nvSpPr>
        <p:spPr>
          <a:xfrm>
            <a:off x="936000" y="403560"/>
            <a:ext cx="6839280" cy="4851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ts val="79"/>
              </a:lnSpc>
            </a:pPr>
            <a:r>
              <a:rPr lang="ru-RU" sz="2800" b="1" strike="noStrike" spc="-1">
                <a:solidFill>
                  <a:srgbClr val="C00000"/>
                </a:solidFill>
                <a:uFill>
                  <a:solidFill>
                    <a:srgbClr val="FFFFFF"/>
                  </a:solidFill>
                </a:uFill>
                <a:latin typeface="Tahoma"/>
                <a:ea typeface="Times New Roman"/>
              </a:rPr>
              <a:t>      </a:t>
            </a:r>
            <a:r>
              <a:rPr lang="ru-RU" sz="1800" b="1" strike="noStrike" spc="-1">
                <a:solidFill>
                  <a:srgbClr val="C00000"/>
                </a:solidFill>
                <a:uFill>
                  <a:solidFill>
                    <a:srgbClr val="FFFFFF"/>
                  </a:solidFill>
                </a:uFill>
                <a:latin typeface="Times New Roman"/>
                <a:ea typeface="Times New Roman"/>
              </a:rPr>
              <a:t>Игра «Песочница» </a:t>
            </a:r>
            <a:endParaRPr/>
          </a:p>
          <a:p>
            <a:pPr>
              <a:lnSpc>
                <a:spcPts val="79"/>
              </a:lnSpc>
            </a:pPr>
            <a:r>
              <a:rPr lang="ru-RU" sz="1800" b="1" strike="noStrike" spc="-1">
                <a:solidFill>
                  <a:srgbClr val="C00000"/>
                </a:solidFill>
                <a:uFill>
                  <a:solidFill>
                    <a:srgbClr val="FFFFFF"/>
                  </a:solidFill>
                </a:uFill>
                <a:latin typeface="Times New Roman"/>
                <a:ea typeface="Times New Roman"/>
              </a:rPr>
              <a:t> </a:t>
            </a:r>
            <a:r>
              <a:rPr lang="ru-RU" sz="1800" strike="noStrike" spc="-1">
                <a:solidFill>
                  <a:srgbClr val="383838"/>
                </a:solidFill>
                <a:uFill>
                  <a:solidFill>
                    <a:srgbClr val="FFFFFF"/>
                  </a:solidFill>
                </a:uFill>
                <a:latin typeface="Times New Roman"/>
                <a:ea typeface="Times New Roman"/>
              </a:rPr>
              <a:t>Возьмите поднос или плоское блюдо с ярким рисунком. Тонким равномерным слоем рассыпьте по подносу любую мелкую крупу. Проведите пальчиком ребенка по крупе. Получится яркая контрастная линия. Позвольте малышу самому нарисовать несколько линий. Затем попробуйте вместе нарисовать какие-нибудь предметы (забор, дождик, волны), буквы. Такое рисование способствует развитию не только мелкой моторики рук, но и массажирует пальчики Вашего малыша. И плюс ко всему развитие фантазии и воображения.</a:t>
            </a:r>
            <a:endParaRPr/>
          </a:p>
        </p:txBody>
      </p:sp>
      <p:pic>
        <p:nvPicPr>
          <p:cNvPr id="155" name="Picture 2"/>
          <p:cNvPicPr/>
          <p:nvPr/>
        </p:nvPicPr>
        <p:blipFill>
          <a:blip r:embed="rId2" cstate="print"/>
          <a:stretch/>
        </p:blipFill>
        <p:spPr>
          <a:xfrm>
            <a:off x="3960000" y="3456000"/>
            <a:ext cx="3743280" cy="28130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CustomShape 1"/>
          <p:cNvSpPr/>
          <p:nvPr/>
        </p:nvSpPr>
        <p:spPr>
          <a:xfrm>
            <a:off x="914400" y="189000"/>
            <a:ext cx="8227440" cy="1140840"/>
          </a:xfrm>
          <a:prstGeom prst="rect">
            <a:avLst/>
          </a:prstGeom>
          <a:noFill/>
          <a:ln>
            <a:noFill/>
          </a:ln>
        </p:spPr>
        <p:style>
          <a:lnRef idx="0">
            <a:scrgbClr r="0" g="0" b="0"/>
          </a:lnRef>
          <a:fillRef idx="0">
            <a:scrgbClr r="0" g="0" b="0"/>
          </a:fillRef>
          <a:effectRef idx="0">
            <a:scrgbClr r="0" g="0" b="0"/>
          </a:effectRef>
          <a:fontRef idx="minor"/>
        </p:style>
      </p:sp>
      <p:sp>
        <p:nvSpPr>
          <p:cNvPr id="157" name="CustomShape 2"/>
          <p:cNvSpPr/>
          <p:nvPr/>
        </p:nvSpPr>
        <p:spPr>
          <a:xfrm>
            <a:off x="936000" y="792000"/>
            <a:ext cx="6911280" cy="3072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ru-RU" sz="1600" strike="noStrike" spc="-1">
                <a:solidFill>
                  <a:srgbClr val="FF0000"/>
                </a:solidFill>
                <a:uFill>
                  <a:solidFill>
                    <a:srgbClr val="FFFFFF"/>
                  </a:solidFill>
                </a:uFill>
                <a:latin typeface="Times New Roman"/>
                <a:ea typeface="DejaVu Sans"/>
              </a:rPr>
              <a:t>Сухой дождь </a:t>
            </a:r>
            <a:r>
              <a:rPr lang="ru-RU" sz="1600" strike="noStrike" spc="-1">
                <a:solidFill>
                  <a:srgbClr val="000000"/>
                </a:solidFill>
                <a:uFill>
                  <a:solidFill>
                    <a:srgbClr val="FFFFFF"/>
                  </a:solidFill>
                </a:uFill>
                <a:latin typeface="Times New Roman"/>
                <a:ea typeface="DejaVu Sans"/>
              </a:rPr>
              <a:t>изготовлен из атласных лент разной длины и разного цвета, из цветных прищепок. Ребенок берет прищепку и прикрепляет ее к ленте такого же цвета. Ребенок не только закрепляет знания о цветах, но и тренирует мелкую моторику рук и ловкость.</a:t>
            </a:r>
            <a:endParaRPr/>
          </a:p>
          <a:p>
            <a:r>
              <a:rPr lang="ru-RU" sz="1600" strike="noStrike" spc="-1">
                <a:solidFill>
                  <a:srgbClr val="000000"/>
                </a:solidFill>
                <a:uFill>
                  <a:solidFill>
                    <a:srgbClr val="FFFFFF"/>
                  </a:solidFill>
                </a:uFill>
                <a:latin typeface="Times New Roman"/>
                <a:ea typeface="DejaVu Sans"/>
              </a:rPr>
              <a:t>Также сухой дождь выполняет функцию - комнаты уединения (формирование уверенности в себе, снижение психического и эмоционального напряжения, обогащение восприятия и воображения.</a:t>
            </a:r>
            <a:r>
              <a:rPr lang="ru-RU" sz="1600" strike="noStrike" spc="-1">
                <a:solidFill>
                  <a:srgbClr val="FF0000"/>
                </a:solidFill>
                <a:uFill>
                  <a:solidFill>
                    <a:srgbClr val="FFFFFF"/>
                  </a:solidFill>
                </a:uFill>
                <a:latin typeface="Times New Roman"/>
                <a:ea typeface="DejaVu Sans"/>
              </a:rPr>
              <a:t>)</a:t>
            </a:r>
            <a:endParaRPr/>
          </a:p>
          <a:p>
            <a:endParaRPr/>
          </a:p>
        </p:txBody>
      </p:sp>
      <p:pic>
        <p:nvPicPr>
          <p:cNvPr id="158" name="Рисунок 157"/>
          <p:cNvPicPr/>
          <p:nvPr/>
        </p:nvPicPr>
        <p:blipFill>
          <a:blip r:embed="rId2" cstate="print"/>
          <a:stretch/>
        </p:blipFill>
        <p:spPr>
          <a:xfrm>
            <a:off x="2448000" y="2880000"/>
            <a:ext cx="4319280" cy="32392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CustomShape 1"/>
          <p:cNvSpPr/>
          <p:nvPr/>
        </p:nvSpPr>
        <p:spPr>
          <a:xfrm>
            <a:off x="1368000" y="1233360"/>
            <a:ext cx="6622560" cy="3013200"/>
          </a:xfrm>
          <a:prstGeom prst="rect">
            <a:avLst/>
          </a:prstGeom>
          <a:noFill/>
          <a:ln>
            <a:noFill/>
          </a:ln>
        </p:spPr>
        <p:style>
          <a:lnRef idx="0">
            <a:scrgbClr r="0" g="0" b="0"/>
          </a:lnRef>
          <a:fillRef idx="0">
            <a:scrgbClr r="0" g="0" b="0"/>
          </a:fillRef>
          <a:effectRef idx="0">
            <a:scrgbClr r="0" g="0" b="0"/>
          </a:effectRef>
          <a:fontRef idx="minor"/>
        </p:style>
      </p:sp>
      <p:sp>
        <p:nvSpPr>
          <p:cNvPr id="111" name="CustomShape 2"/>
          <p:cNvSpPr/>
          <p:nvPr/>
        </p:nvSpPr>
        <p:spPr>
          <a:xfrm>
            <a:off x="56520" y="1013400"/>
            <a:ext cx="9093960" cy="4851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ts val="79"/>
              </a:lnSpc>
            </a:pPr>
            <a:r>
              <a:rPr lang="ru-RU" sz="2800" strike="noStrike" spc="-1">
                <a:solidFill>
                  <a:srgbClr val="383838"/>
                </a:solidFill>
                <a:uFill>
                  <a:solidFill>
                    <a:srgbClr val="FFFFFF"/>
                  </a:solidFill>
                </a:uFill>
                <a:latin typeface="Garamond"/>
                <a:ea typeface="Times New Roman"/>
              </a:rPr>
              <a:t>.</a:t>
            </a:r>
            <a:endParaRPr/>
          </a:p>
        </p:txBody>
      </p:sp>
      <p:sp>
        <p:nvSpPr>
          <p:cNvPr id="112" name="CustomShape 3"/>
          <p:cNvSpPr/>
          <p:nvPr/>
        </p:nvSpPr>
        <p:spPr>
          <a:xfrm>
            <a:off x="549360" y="1677960"/>
            <a:ext cx="8188560" cy="32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ru-RU" sz="3200" strike="noStrike" spc="-1">
                <a:solidFill>
                  <a:srgbClr val="FF0000"/>
                </a:solidFill>
                <a:uFill>
                  <a:solidFill>
                    <a:srgbClr val="FFFFFF"/>
                  </a:solidFill>
                </a:uFill>
                <a:latin typeface="Times New Roman"/>
                <a:ea typeface="DejaVu Sans"/>
              </a:rPr>
              <a:t>«Чем больше ребенок располагает в своем опыте, тем значительнее и продуктивнее, при других равных условиях будет его творческая исследовательская познавательная деятельность»— писал классик отечественной психологии Л.С. Выготский</a:t>
            </a:r>
            <a:endParaRPr/>
          </a:p>
          <a:p>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CustomShape 1"/>
          <p:cNvSpPr/>
          <p:nvPr/>
        </p:nvSpPr>
        <p:spPr>
          <a:xfrm>
            <a:off x="457200" y="620640"/>
            <a:ext cx="8227440" cy="5503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a:p>
          <a:p>
            <a:pPr>
              <a:lnSpc>
                <a:spcPct val="100000"/>
              </a:lnSpc>
            </a:pPr>
            <a:endParaRPr/>
          </a:p>
        </p:txBody>
      </p:sp>
      <p:sp>
        <p:nvSpPr>
          <p:cNvPr id="165" name="CustomShape 2"/>
          <p:cNvSpPr/>
          <p:nvPr/>
        </p:nvSpPr>
        <p:spPr>
          <a:xfrm>
            <a:off x="457200" y="836640"/>
            <a:ext cx="7750080" cy="767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800" strike="noStrike" spc="-1">
                <a:solidFill>
                  <a:srgbClr val="FF0000"/>
                </a:solidFill>
                <a:uFill>
                  <a:solidFill>
                    <a:srgbClr val="FFFFFF"/>
                  </a:solidFill>
                </a:uFill>
                <a:latin typeface="Times New Roman"/>
                <a:ea typeface="DejaVu Sans"/>
              </a:rPr>
              <a:t>Пособие «Колобки»</a:t>
            </a:r>
            <a:endParaRPr/>
          </a:p>
          <a:p>
            <a:pPr algn="ctr">
              <a:lnSpc>
                <a:spcPct val="100000"/>
              </a:lnSpc>
            </a:pPr>
            <a:endParaRPr/>
          </a:p>
        </p:txBody>
      </p:sp>
      <p:pic>
        <p:nvPicPr>
          <p:cNvPr id="166" name="Рисунок 165"/>
          <p:cNvPicPr/>
          <p:nvPr/>
        </p:nvPicPr>
        <p:blipFill>
          <a:blip r:embed="rId2" cstate="print"/>
          <a:stretch/>
        </p:blipFill>
        <p:spPr>
          <a:xfrm>
            <a:off x="2707200" y="1440360"/>
            <a:ext cx="3628080" cy="2446920"/>
          </a:xfrm>
          <a:prstGeom prst="rect">
            <a:avLst/>
          </a:prstGeom>
          <a:ln>
            <a:noFill/>
          </a:ln>
        </p:spPr>
      </p:pic>
      <p:sp>
        <p:nvSpPr>
          <p:cNvPr id="167" name="CustomShape 3"/>
          <p:cNvSpPr/>
          <p:nvPr/>
        </p:nvSpPr>
        <p:spPr>
          <a:xfrm>
            <a:off x="909720" y="3833280"/>
            <a:ext cx="7559280" cy="2718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ru-RU" sz="1500" strike="noStrike" spc="-1">
                <a:solidFill>
                  <a:srgbClr val="000000"/>
                </a:solidFill>
                <a:uFill>
                  <a:solidFill>
                    <a:srgbClr val="FFFFFF"/>
                  </a:solidFill>
                </a:uFill>
                <a:latin typeface="Times New Roman"/>
                <a:ea typeface="DejaVu Sans"/>
              </a:rPr>
              <a:t>Задачи:                                                                                                                                             1. Развивать мелкую моторику, силу пальцев.                                                                               2. Совершенствовать движения «глаз-рука».                                                                                 3. Развивать тактильную чувствительность рук у детей.                                                             Воздушный шарик  плотно набить крахмалом, мукой или тальком. (Колобки с разными наполнителями заметно отличаются на ощупь). Колобки – из крахмала хрустят. Наполнять шарики тоже можно по-разному – чайной ложкой или же через лейку. Когда шарик будет полон, надо его хорошенько утрамбовать, завязать. Нарисовать  на колобках мордочки! С  их помощью можно учить с ребёнком эмоции: весёлый, грустный, удивлённый, хмурый и прочие.</a:t>
            </a:r>
            <a:endParaRPr/>
          </a:p>
          <a:p>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CustomShape 1"/>
          <p:cNvSpPr/>
          <p:nvPr/>
        </p:nvSpPr>
        <p:spPr>
          <a:xfrm>
            <a:off x="1008000" y="1080000"/>
            <a:ext cx="6983280" cy="4413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ru-RU" sz="1800" b="1" strike="noStrike" spc="-1">
                <a:solidFill>
                  <a:srgbClr val="C00000"/>
                </a:solidFill>
                <a:uFill>
                  <a:solidFill>
                    <a:srgbClr val="FFFFFF"/>
                  </a:solidFill>
                </a:uFill>
                <a:latin typeface="Times New Roman"/>
                <a:ea typeface="DejaVu Sans"/>
              </a:rPr>
              <a:t>Игра «Мозаика из пробок»</a:t>
            </a:r>
            <a:endParaRPr/>
          </a:p>
          <a:p>
            <a:pPr>
              <a:lnSpc>
                <a:spcPct val="100000"/>
              </a:lnSpc>
            </a:pPr>
            <a:r>
              <a:rPr lang="ru-RU" sz="1800" strike="noStrike" spc="-1">
                <a:solidFill>
                  <a:srgbClr val="383838"/>
                </a:solidFill>
                <a:uFill>
                  <a:solidFill>
                    <a:srgbClr val="FFFFFF"/>
                  </a:solidFill>
                </a:uFill>
                <a:latin typeface="Times New Roman"/>
                <a:ea typeface="DejaVu Sans"/>
              </a:rPr>
              <a:t>Подберите пуговицы разного цвета и размера, а еще, можно использовать разноцветные пробки от пластиковых бутылок. Сначала выложите рисунок сами, затем попросите малыша сделать то же самостоятельно. После того, как ребенок научится выполнять задание без вашей помощи, предложите ему придумывать свои варианты рисунков. Из пуговичной мозаики можно выложить неваляшку, бабочку, снеговика, мячики, бусы и т.д.</a:t>
            </a:r>
            <a:endParaRPr/>
          </a:p>
          <a:p>
            <a:pPr>
              <a:lnSpc>
                <a:spcPct val="100000"/>
              </a:lnSpc>
            </a:pPr>
            <a:r>
              <a:rPr lang="ru-RU" sz="1800" strike="noStrike" spc="-1">
                <a:solidFill>
                  <a:srgbClr val="383838"/>
                </a:solidFill>
                <a:uFill>
                  <a:solidFill>
                    <a:srgbClr val="FFFFFF"/>
                  </a:solidFill>
                </a:uFill>
                <a:latin typeface="Times New Roman"/>
                <a:ea typeface="DejaVu Sans"/>
              </a:rPr>
              <a:t>В таких играх мы закрепляем формирование сенсорного эталона – цвет, а если использовать пуговицы, то и сенсорного эталона – форма (круг, квадрат, треугольник, овал)</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CustomShape 1"/>
          <p:cNvSpPr/>
          <p:nvPr/>
        </p:nvSpPr>
        <p:spPr>
          <a:xfrm>
            <a:off x="539640" y="1484640"/>
            <a:ext cx="8134920" cy="3243240"/>
          </a:xfrm>
          <a:prstGeom prst="rect">
            <a:avLst/>
          </a:prstGeom>
          <a:noFill/>
          <a:ln>
            <a:noFill/>
          </a:ln>
        </p:spPr>
        <p:style>
          <a:lnRef idx="0">
            <a:scrgbClr r="0" g="0" b="0"/>
          </a:lnRef>
          <a:fillRef idx="0">
            <a:scrgbClr r="0" g="0" b="0"/>
          </a:fillRef>
          <a:effectRef idx="0">
            <a:scrgbClr r="0" g="0" b="0"/>
          </a:effectRef>
          <a:fontRef idx="minor"/>
        </p:style>
      </p:sp>
      <p:pic>
        <p:nvPicPr>
          <p:cNvPr id="170" name="Picture 2"/>
          <p:cNvPicPr/>
          <p:nvPr/>
        </p:nvPicPr>
        <p:blipFill>
          <a:blip r:embed="rId2" cstate="print"/>
          <a:stretch/>
        </p:blipFill>
        <p:spPr>
          <a:xfrm>
            <a:off x="2422080" y="1080000"/>
            <a:ext cx="4561200" cy="420192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Рисунок 170"/>
          <p:cNvPicPr/>
          <p:nvPr/>
        </p:nvPicPr>
        <p:blipFill>
          <a:blip r:embed="rId2" cstate="print"/>
          <a:stretch/>
        </p:blipFill>
        <p:spPr>
          <a:xfrm>
            <a:off x="576000" y="572760"/>
            <a:ext cx="4036320" cy="3027240"/>
          </a:xfrm>
          <a:prstGeom prst="rect">
            <a:avLst/>
          </a:prstGeom>
          <a:ln>
            <a:noFill/>
          </a:ln>
        </p:spPr>
      </p:pic>
      <p:pic>
        <p:nvPicPr>
          <p:cNvPr id="172" name="Рисунок 171"/>
          <p:cNvPicPr/>
          <p:nvPr/>
        </p:nvPicPr>
        <p:blipFill>
          <a:blip r:embed="rId3" cstate="print"/>
          <a:stretch/>
        </p:blipFill>
        <p:spPr>
          <a:xfrm>
            <a:off x="3960000" y="2974320"/>
            <a:ext cx="4394520" cy="29296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Рисунок 172"/>
          <p:cNvPicPr/>
          <p:nvPr/>
        </p:nvPicPr>
        <p:blipFill>
          <a:blip r:embed="rId2" cstate="print"/>
          <a:stretch/>
        </p:blipFill>
        <p:spPr>
          <a:xfrm>
            <a:off x="432000" y="1350000"/>
            <a:ext cx="4247640" cy="3185640"/>
          </a:xfrm>
          <a:prstGeom prst="rect">
            <a:avLst/>
          </a:prstGeom>
          <a:ln>
            <a:noFill/>
          </a:ln>
        </p:spPr>
      </p:pic>
      <p:pic>
        <p:nvPicPr>
          <p:cNvPr id="174" name="Рисунок 173"/>
          <p:cNvPicPr/>
          <p:nvPr/>
        </p:nvPicPr>
        <p:blipFill>
          <a:blip r:embed="rId3" cstate="print"/>
          <a:stretch/>
        </p:blipFill>
        <p:spPr>
          <a:xfrm>
            <a:off x="4824000" y="3439440"/>
            <a:ext cx="3957480" cy="29682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CustomShape 1"/>
          <p:cNvSpPr/>
          <p:nvPr/>
        </p:nvSpPr>
        <p:spPr>
          <a:xfrm>
            <a:off x="792000" y="936000"/>
            <a:ext cx="7487640" cy="1027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ru-RU" sz="1800" strike="noStrike" spc="-1">
                <a:solidFill>
                  <a:srgbClr val="FF0000"/>
                </a:solidFill>
                <a:uFill>
                  <a:solidFill>
                    <a:srgbClr val="FFFFFF"/>
                  </a:solidFill>
                </a:uFill>
                <a:latin typeface="Times New Roman"/>
              </a:rPr>
              <a:t>Сенсорный домик,коврик с геометрическими фигурами – закрепление знаний о геометрических фигурах, цвете.</a:t>
            </a:r>
            <a:endParaRPr/>
          </a:p>
          <a:p>
            <a:endParaRPr/>
          </a:p>
        </p:txBody>
      </p:sp>
      <p:pic>
        <p:nvPicPr>
          <p:cNvPr id="176" name="Рисунок 175"/>
          <p:cNvPicPr/>
          <p:nvPr/>
        </p:nvPicPr>
        <p:blipFill>
          <a:blip r:embed="rId2" cstate="print"/>
          <a:stretch/>
        </p:blipFill>
        <p:spPr>
          <a:xfrm>
            <a:off x="112680" y="2125800"/>
            <a:ext cx="4350960" cy="3263400"/>
          </a:xfrm>
          <a:prstGeom prst="rect">
            <a:avLst/>
          </a:prstGeom>
          <a:ln>
            <a:noFill/>
          </a:ln>
        </p:spPr>
      </p:pic>
      <p:pic>
        <p:nvPicPr>
          <p:cNvPr id="177" name="Рисунок 176"/>
          <p:cNvPicPr/>
          <p:nvPr/>
        </p:nvPicPr>
        <p:blipFill>
          <a:blip r:embed="rId3" cstate="print"/>
          <a:stretch/>
        </p:blipFill>
        <p:spPr>
          <a:xfrm>
            <a:off x="4536000" y="2689920"/>
            <a:ext cx="4188960" cy="314172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CustomShape 1"/>
          <p:cNvSpPr/>
          <p:nvPr/>
        </p:nvSpPr>
        <p:spPr>
          <a:xfrm>
            <a:off x="1440000" y="792000"/>
            <a:ext cx="6119640" cy="768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ru-RU" sz="1800" strike="noStrike" spc="-1">
                <a:solidFill>
                  <a:srgbClr val="FF0000"/>
                </a:solidFill>
                <a:uFill>
                  <a:solidFill>
                    <a:srgbClr val="FFFFFF"/>
                  </a:solidFill>
                </a:uFill>
                <a:latin typeface="Times New Roman"/>
              </a:rPr>
              <a:t>                      «Мозаика», «Игры-шнуровки»</a:t>
            </a:r>
            <a:endParaRPr/>
          </a:p>
          <a:p>
            <a:endParaRPr/>
          </a:p>
        </p:txBody>
      </p:sp>
      <p:pic>
        <p:nvPicPr>
          <p:cNvPr id="179" name="Рисунок 178"/>
          <p:cNvPicPr/>
          <p:nvPr/>
        </p:nvPicPr>
        <p:blipFill>
          <a:blip r:embed="rId2" cstate="print"/>
          <a:stretch/>
        </p:blipFill>
        <p:spPr>
          <a:xfrm>
            <a:off x="288000" y="1296000"/>
            <a:ext cx="4247640" cy="3185640"/>
          </a:xfrm>
          <a:prstGeom prst="rect">
            <a:avLst/>
          </a:prstGeom>
          <a:ln>
            <a:noFill/>
          </a:ln>
        </p:spPr>
      </p:pic>
      <p:pic>
        <p:nvPicPr>
          <p:cNvPr id="180" name="Рисунок 179"/>
          <p:cNvPicPr/>
          <p:nvPr/>
        </p:nvPicPr>
        <p:blipFill>
          <a:blip r:embed="rId3" cstate="print"/>
          <a:stretch/>
        </p:blipFill>
        <p:spPr>
          <a:xfrm>
            <a:off x="4642560" y="2995920"/>
            <a:ext cx="4357080" cy="326772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CustomShape 1"/>
          <p:cNvSpPr/>
          <p:nvPr/>
        </p:nvSpPr>
        <p:spPr>
          <a:xfrm>
            <a:off x="683640" y="1556640"/>
            <a:ext cx="8098200" cy="3681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10000"/>
              </a:lnSpc>
            </a:pPr>
            <a:r>
              <a:rPr lang="ru-RU" sz="1800" strike="noStrike" spc="-1">
                <a:solidFill>
                  <a:srgbClr val="000000"/>
                </a:solidFill>
                <a:uFill>
                  <a:solidFill>
                    <a:srgbClr val="FFFFFF"/>
                  </a:solidFill>
                </a:uFill>
                <a:latin typeface="Calibri"/>
                <a:ea typeface="DejaVu Sans"/>
              </a:rPr>
              <a:t> </a:t>
            </a:r>
            <a:endParaRPr/>
          </a:p>
        </p:txBody>
      </p:sp>
      <p:pic>
        <p:nvPicPr>
          <p:cNvPr id="182" name="Рисунок 181"/>
          <p:cNvPicPr/>
          <p:nvPr/>
        </p:nvPicPr>
        <p:blipFill>
          <a:blip r:embed="rId2" cstate="print"/>
          <a:stretch/>
        </p:blipFill>
        <p:spPr>
          <a:xfrm>
            <a:off x="1944000" y="1296000"/>
            <a:ext cx="5279400" cy="39596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CustomShape 1"/>
          <p:cNvSpPr/>
          <p:nvPr/>
        </p:nvSpPr>
        <p:spPr>
          <a:xfrm>
            <a:off x="1224000" y="720000"/>
            <a:ext cx="6407640" cy="1563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ru-RU" sz="1800" strike="noStrike" spc="-1">
                <a:solidFill>
                  <a:srgbClr val="FF0000"/>
                </a:solidFill>
                <a:uFill>
                  <a:solidFill>
                    <a:srgbClr val="FFFFFF"/>
                  </a:solidFill>
                </a:uFill>
                <a:latin typeface="Times New Roman"/>
              </a:rPr>
              <a:t>Д/и «Сложи целое»</a:t>
            </a:r>
            <a:endParaRPr/>
          </a:p>
          <a:p>
            <a:r>
              <a:rPr lang="ru-RU" sz="1800" strike="noStrike" spc="-1">
                <a:solidFill>
                  <a:srgbClr val="FF0000"/>
                </a:solidFill>
                <a:uFill>
                  <a:solidFill>
                    <a:srgbClr val="FFFFFF"/>
                  </a:solidFill>
                </a:uFill>
                <a:latin typeface="Times New Roman"/>
              </a:rPr>
              <a:t>Цель: Научить детей подбирать геометрические фигуры, закрепить знания о них</a:t>
            </a:r>
            <a:r>
              <a:rPr lang="ru-RU" sz="1000" strike="noStrike" spc="-1">
                <a:solidFill>
                  <a:srgbClr val="FF0000"/>
                </a:solidFill>
                <a:uFill>
                  <a:solidFill>
                    <a:srgbClr val="FFFFFF"/>
                  </a:solidFill>
                </a:uFill>
                <a:latin typeface="Arial"/>
              </a:rPr>
              <a:t>.</a:t>
            </a:r>
            <a:endParaRPr/>
          </a:p>
          <a:p>
            <a:r>
              <a:rPr lang="ru-RU" sz="1000" strike="noStrike" spc="-1">
                <a:solidFill>
                  <a:srgbClr val="FF0000"/>
                </a:solidFill>
                <a:uFill>
                  <a:solidFill>
                    <a:srgbClr val="FFFFFF"/>
                  </a:solidFill>
                </a:uFill>
                <a:latin typeface="Arial"/>
              </a:rPr>
              <a:t>  </a:t>
            </a:r>
            <a:endParaRPr/>
          </a:p>
        </p:txBody>
      </p:sp>
      <p:pic>
        <p:nvPicPr>
          <p:cNvPr id="184" name="Рисунок 183"/>
          <p:cNvPicPr/>
          <p:nvPr/>
        </p:nvPicPr>
        <p:blipFill>
          <a:blip r:embed="rId2" cstate="print"/>
          <a:stretch/>
        </p:blipFill>
        <p:spPr>
          <a:xfrm>
            <a:off x="1944000" y="2083320"/>
            <a:ext cx="5285880" cy="396432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CustomShape 1"/>
          <p:cNvSpPr/>
          <p:nvPr/>
        </p:nvSpPr>
        <p:spPr>
          <a:xfrm>
            <a:off x="467640" y="1628640"/>
            <a:ext cx="8926920" cy="3570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30000"/>
              </a:lnSpc>
            </a:pPr>
            <a:r>
              <a:rPr lang="ru-RU" sz="1800" strike="noStrike" spc="-1">
                <a:solidFill>
                  <a:srgbClr val="000000"/>
                </a:solidFill>
                <a:uFill>
                  <a:solidFill>
                    <a:srgbClr val="FFFFFF"/>
                  </a:solidFill>
                </a:uFill>
                <a:latin typeface="Calibri"/>
                <a:ea typeface="DejaVu Sans"/>
              </a:rPr>
              <a:t> </a:t>
            </a:r>
            <a:endParaRPr/>
          </a:p>
        </p:txBody>
      </p:sp>
      <p:sp>
        <p:nvSpPr>
          <p:cNvPr id="186" name="CustomShape 2"/>
          <p:cNvSpPr/>
          <p:nvPr/>
        </p:nvSpPr>
        <p:spPr>
          <a:xfrm>
            <a:off x="818640" y="432000"/>
            <a:ext cx="7559640" cy="2242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endParaRPr/>
          </a:p>
          <a:p>
            <a:r>
              <a:rPr lang="ru-RU" sz="1800" strike="noStrike" spc="-1">
                <a:solidFill>
                  <a:srgbClr val="FF0000"/>
                </a:solidFill>
                <a:uFill>
                  <a:solidFill>
                    <a:srgbClr val="FFFFFF"/>
                  </a:solidFill>
                </a:uFill>
                <a:latin typeface="Times New Roman"/>
              </a:rPr>
              <a:t>Д/и «Собери цветок»</a:t>
            </a:r>
            <a:endParaRPr/>
          </a:p>
          <a:p>
            <a:r>
              <a:rPr lang="ru-RU" sz="1800" strike="noStrike" spc="-1">
                <a:solidFill>
                  <a:srgbClr val="000000"/>
                </a:solidFill>
                <a:uFill>
                  <a:solidFill>
                    <a:srgbClr val="FFFFFF"/>
                  </a:solidFill>
                </a:uFill>
                <a:latin typeface="Times New Roman"/>
              </a:rPr>
              <a:t>Цель: Закрепить с детьми названия основных цветов. Учить находить среди лепестков разного цвета, соответствующий лепесток, и вставлять его в прорези кружочка. Развивать мелкую моторику пальцев</a:t>
            </a:r>
            <a:r>
              <a:rPr lang="ru-RU" sz="1000" strike="noStrike" spc="-1">
                <a:solidFill>
                  <a:srgbClr val="FF0000"/>
                </a:solidFill>
                <a:uFill>
                  <a:solidFill>
                    <a:srgbClr val="FFFFFF"/>
                  </a:solidFill>
                </a:uFill>
                <a:latin typeface="Arial"/>
              </a:rPr>
              <a:t>.</a:t>
            </a:r>
            <a:endParaRPr/>
          </a:p>
          <a:p>
            <a:endParaRPr/>
          </a:p>
        </p:txBody>
      </p:sp>
      <p:pic>
        <p:nvPicPr>
          <p:cNvPr id="187" name="Рисунок 186"/>
          <p:cNvPicPr/>
          <p:nvPr/>
        </p:nvPicPr>
        <p:blipFill>
          <a:blip r:embed="rId2" cstate="print"/>
          <a:stretch/>
        </p:blipFill>
        <p:spPr>
          <a:xfrm>
            <a:off x="2088000" y="2016000"/>
            <a:ext cx="5285880" cy="396432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CustomShape 1"/>
          <p:cNvSpPr/>
          <p:nvPr/>
        </p:nvSpPr>
        <p:spPr>
          <a:xfrm>
            <a:off x="792720" y="1351800"/>
            <a:ext cx="7414560" cy="354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ru-RU" sz="1800" u="sng" strike="noStrike" spc="-1">
                <a:solidFill>
                  <a:srgbClr val="FF0000"/>
                </a:solidFill>
                <a:uFill>
                  <a:solidFill>
                    <a:srgbClr val="FFFFFF"/>
                  </a:solidFill>
                </a:uFill>
                <a:latin typeface="Times New Roman"/>
                <a:ea typeface="DejaVu Sans"/>
              </a:rPr>
              <a:t>Сенсорное  воспитание</a:t>
            </a:r>
            <a:r>
              <a:rPr lang="ru-RU" sz="1800" strike="noStrike" spc="-1">
                <a:solidFill>
                  <a:srgbClr val="FF0000"/>
                </a:solidFill>
                <a:uFill>
                  <a:solidFill>
                    <a:srgbClr val="FFFFFF"/>
                  </a:solidFill>
                </a:uFill>
                <a:latin typeface="Times New Roman"/>
                <a:ea typeface="DejaVu Sans"/>
              </a:rPr>
              <a:t> это целеноправленый процесс развития ощущений, восприятия, чувств. Основой сенсорного воспитания являются анализаторы, органы чувств: глаза, уши, нос, язык, тело (кожа), тактильные анализаторы (руки), которые обладают природными способностями определять: глаза (цвет, форму, величину, пространственные отношения); ухо (звуки); нос (запахи); язык (вкус); тело (внешние качества предмета и температуру, временные отношения).</a:t>
            </a:r>
            <a:endParaRPr/>
          </a:p>
          <a:p>
            <a:pPr>
              <a:lnSpc>
                <a:spcPct val="120000"/>
              </a:lnSpc>
            </a:pPr>
            <a:endParaRPr/>
          </a:p>
          <a:p>
            <a:pPr>
              <a:lnSpc>
                <a:spcPct val="80000"/>
              </a:lnSpc>
            </a:pPr>
            <a:endParaRPr/>
          </a:p>
        </p:txBody>
      </p:sp>
      <p:pic>
        <p:nvPicPr>
          <p:cNvPr id="114" name="Picture 2"/>
          <p:cNvPicPr/>
          <p:nvPr/>
        </p:nvPicPr>
        <p:blipFill>
          <a:blip r:embed="rId2" cstate="print"/>
          <a:stretch/>
        </p:blipFill>
        <p:spPr>
          <a:xfrm>
            <a:off x="3024000" y="3465000"/>
            <a:ext cx="3448800" cy="25830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CustomShape 1"/>
          <p:cNvSpPr/>
          <p:nvPr/>
        </p:nvSpPr>
        <p:spPr>
          <a:xfrm>
            <a:off x="1945800" y="2113920"/>
            <a:ext cx="6262560" cy="2648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2800" strike="noStrike" spc="-1">
                <a:solidFill>
                  <a:srgbClr val="000000"/>
                </a:solidFill>
                <a:uFill>
                  <a:solidFill>
                    <a:srgbClr val="FFFFFF"/>
                  </a:solidFill>
                </a:uFill>
                <a:latin typeface="Calibri"/>
                <a:ea typeface="DejaVu Sans"/>
              </a:rPr>
              <a:t> </a:t>
            </a:r>
            <a:endParaRPr/>
          </a:p>
        </p:txBody>
      </p:sp>
      <p:sp>
        <p:nvSpPr>
          <p:cNvPr id="189" name="TextShape 2"/>
          <p:cNvSpPr txBox="1"/>
          <p:nvPr/>
        </p:nvSpPr>
        <p:spPr>
          <a:xfrm>
            <a:off x="2016000" y="864000"/>
            <a:ext cx="4176000" cy="768600"/>
          </a:xfrm>
          <a:prstGeom prst="rect">
            <a:avLst/>
          </a:prstGeom>
          <a:noFill/>
          <a:ln>
            <a:noFill/>
          </a:ln>
        </p:spPr>
        <p:txBody>
          <a:bodyPr lIns="90000" tIns="45000" rIns="90000" bIns="45000"/>
          <a:lstStyle/>
          <a:p>
            <a:r>
              <a:rPr lang="ru-RU" sz="1800" spc="-1">
                <a:solidFill>
                  <a:srgbClr val="FF0000"/>
                </a:solidFill>
                <a:latin typeface="Times New Roman"/>
              </a:rPr>
              <a:t>                         Д/игра «Жёлуди»</a:t>
            </a:r>
            <a:endParaRPr/>
          </a:p>
          <a:p>
            <a:endParaRPr/>
          </a:p>
        </p:txBody>
      </p:sp>
      <p:pic>
        <p:nvPicPr>
          <p:cNvPr id="190" name="Рисунок 189"/>
          <p:cNvPicPr/>
          <p:nvPr/>
        </p:nvPicPr>
        <p:blipFill>
          <a:blip r:embed="rId2" cstate="print"/>
          <a:stretch/>
        </p:blipFill>
        <p:spPr>
          <a:xfrm>
            <a:off x="2450520" y="1369440"/>
            <a:ext cx="4317480" cy="3238560"/>
          </a:xfrm>
          <a:prstGeom prst="rect">
            <a:avLst/>
          </a:prstGeom>
          <a:ln>
            <a:noFill/>
          </a:ln>
        </p:spPr>
      </p:pic>
      <p:sp>
        <p:nvSpPr>
          <p:cNvPr id="191" name="TextShape 3"/>
          <p:cNvSpPr txBox="1"/>
          <p:nvPr/>
        </p:nvSpPr>
        <p:spPr>
          <a:xfrm>
            <a:off x="1008000" y="4176000"/>
            <a:ext cx="7344000" cy="1800000"/>
          </a:xfrm>
          <a:prstGeom prst="rect">
            <a:avLst/>
          </a:prstGeom>
          <a:noFill/>
          <a:ln>
            <a:noFill/>
          </a:ln>
        </p:spPr>
        <p:txBody>
          <a:bodyPr lIns="90000" tIns="45000" rIns="90000" bIns="45000"/>
          <a:lstStyle/>
          <a:p>
            <a:pPr algn="ctr"/>
            <a:endParaRPr/>
          </a:p>
          <a:p>
            <a:pPr algn="ctr"/>
            <a:r>
              <a:rPr lang="ru-RU" sz="1500" spc="-1">
                <a:latin typeface="Times New Roman"/>
              </a:rPr>
              <a:t>Ход игры</a:t>
            </a:r>
            <a:endParaRPr/>
          </a:p>
          <a:p>
            <a:r>
              <a:rPr lang="ru-RU" sz="1500" spc="-1">
                <a:latin typeface="Times New Roman"/>
              </a:rPr>
              <a:t> К  каждому желудю оранжевого цвета нужно подобрать пару на слух среди желудей желтого цвета (они звучат одинаково). Ребенку предъявляются сразу все желуди и он самостоятельно отыскивает пары.</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CustomShape 1"/>
          <p:cNvSpPr/>
          <p:nvPr/>
        </p:nvSpPr>
        <p:spPr>
          <a:xfrm>
            <a:off x="499680" y="908640"/>
            <a:ext cx="8494920" cy="4477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800" strike="noStrike" spc="-1">
                <a:solidFill>
                  <a:srgbClr val="000000"/>
                </a:solidFill>
                <a:uFill>
                  <a:solidFill>
                    <a:srgbClr val="FFFFFF"/>
                  </a:solidFill>
                </a:uFill>
                <a:latin typeface="Calibri"/>
                <a:ea typeface="DejaVu Sans"/>
              </a:rPr>
              <a:t> </a:t>
            </a:r>
            <a:endParaRPr/>
          </a:p>
        </p:txBody>
      </p:sp>
      <p:pic>
        <p:nvPicPr>
          <p:cNvPr id="193" name="Рисунок 192"/>
          <p:cNvPicPr/>
          <p:nvPr/>
        </p:nvPicPr>
        <p:blipFill>
          <a:blip r:embed="rId2" cstate="print"/>
          <a:stretch/>
        </p:blipFill>
        <p:spPr>
          <a:xfrm>
            <a:off x="2023560" y="2304000"/>
            <a:ext cx="5159880" cy="3872160"/>
          </a:xfrm>
          <a:prstGeom prst="rect">
            <a:avLst/>
          </a:prstGeom>
          <a:ln>
            <a:noFill/>
          </a:ln>
        </p:spPr>
      </p:pic>
      <p:sp>
        <p:nvSpPr>
          <p:cNvPr id="194" name="TextShape 2"/>
          <p:cNvSpPr txBox="1"/>
          <p:nvPr/>
        </p:nvSpPr>
        <p:spPr>
          <a:xfrm>
            <a:off x="2605320" y="648000"/>
            <a:ext cx="3600000" cy="768600"/>
          </a:xfrm>
          <a:prstGeom prst="rect">
            <a:avLst/>
          </a:prstGeom>
          <a:noFill/>
          <a:ln>
            <a:noFill/>
          </a:ln>
        </p:spPr>
        <p:txBody>
          <a:bodyPr lIns="90000" tIns="45000" rIns="90000" bIns="45000"/>
          <a:lstStyle/>
          <a:p>
            <a:r>
              <a:rPr lang="ru-RU" sz="1800" spc="-1">
                <a:solidFill>
                  <a:srgbClr val="FF0000"/>
                </a:solidFill>
                <a:latin typeface="Times New Roman"/>
              </a:rPr>
              <a:t>                Гидрогимнастика</a:t>
            </a:r>
            <a:endParaRPr/>
          </a:p>
          <a:p>
            <a:endParaRPr/>
          </a:p>
        </p:txBody>
      </p:sp>
      <p:sp>
        <p:nvSpPr>
          <p:cNvPr id="195" name="TextShape 3"/>
          <p:cNvSpPr txBox="1"/>
          <p:nvPr/>
        </p:nvSpPr>
        <p:spPr>
          <a:xfrm>
            <a:off x="1008000" y="864000"/>
            <a:ext cx="7344000" cy="3181320"/>
          </a:xfrm>
          <a:prstGeom prst="rect">
            <a:avLst/>
          </a:prstGeom>
          <a:noFill/>
          <a:ln>
            <a:noFill/>
          </a:ln>
        </p:spPr>
        <p:txBody>
          <a:bodyPr lIns="90000" tIns="45000" rIns="90000" bIns="45000"/>
          <a:lstStyle/>
          <a:p>
            <a:r>
              <a:rPr lang="ru-RU" sz="1600" spc="-1">
                <a:latin typeface="Times New Roman"/>
              </a:rPr>
              <a:t>                                                            Ход игры                                                                              Ребенок опускает руки воду и делает самомассаж тыльной стороны рук, самомоссаж ладоней, самомассаж пальцев рук, можно использовать шарик су-джок</a:t>
            </a:r>
            <a:r>
              <a:rPr lang="ru-RU" sz="1600" spc="-1">
                <a:latin typeface="Arial"/>
              </a:rPr>
              <a:t>. </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CustomShape 1"/>
          <p:cNvSpPr/>
          <p:nvPr/>
        </p:nvSpPr>
        <p:spPr>
          <a:xfrm>
            <a:off x="906120" y="1124640"/>
            <a:ext cx="7414560" cy="4523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50000"/>
              </a:lnSpc>
            </a:pPr>
            <a:r>
              <a:rPr lang="ru-RU" sz="2000" strike="noStrike" spc="-1">
                <a:solidFill>
                  <a:srgbClr val="000000"/>
                </a:solidFill>
                <a:uFill>
                  <a:solidFill>
                    <a:srgbClr val="FFFFFF"/>
                  </a:solidFill>
                </a:uFill>
                <a:latin typeface="Calibri"/>
                <a:ea typeface="DejaVu Sans"/>
              </a:rPr>
              <a:t> </a:t>
            </a:r>
            <a:endParaRPr/>
          </a:p>
        </p:txBody>
      </p:sp>
      <p:pic>
        <p:nvPicPr>
          <p:cNvPr id="197" name="Рисунок 196"/>
          <p:cNvPicPr/>
          <p:nvPr/>
        </p:nvPicPr>
        <p:blipFill>
          <a:blip r:embed="rId2" cstate="print"/>
          <a:stretch/>
        </p:blipFill>
        <p:spPr>
          <a:xfrm>
            <a:off x="2813760" y="2520000"/>
            <a:ext cx="3738240" cy="3288240"/>
          </a:xfrm>
          <a:prstGeom prst="rect">
            <a:avLst/>
          </a:prstGeom>
          <a:ln>
            <a:noFill/>
          </a:ln>
        </p:spPr>
      </p:pic>
      <p:sp>
        <p:nvSpPr>
          <p:cNvPr id="198" name="TextShape 2"/>
          <p:cNvSpPr txBox="1"/>
          <p:nvPr/>
        </p:nvSpPr>
        <p:spPr>
          <a:xfrm>
            <a:off x="3240000" y="720000"/>
            <a:ext cx="2808000" cy="793080"/>
          </a:xfrm>
          <a:prstGeom prst="rect">
            <a:avLst/>
          </a:prstGeom>
          <a:noFill/>
          <a:ln>
            <a:noFill/>
          </a:ln>
        </p:spPr>
        <p:txBody>
          <a:bodyPr lIns="90000" tIns="45000" rIns="90000" bIns="45000"/>
          <a:lstStyle/>
          <a:p>
            <a:r>
              <a:rPr lang="ru-RU" sz="1800" spc="-1">
                <a:solidFill>
                  <a:srgbClr val="FF0000"/>
                </a:solidFill>
                <a:latin typeface="Times New Roman"/>
              </a:rPr>
              <a:t>         Слингобусы</a:t>
            </a:r>
            <a:endParaRPr/>
          </a:p>
          <a:p>
            <a:endParaRPr/>
          </a:p>
        </p:txBody>
      </p:sp>
      <p:sp>
        <p:nvSpPr>
          <p:cNvPr id="199" name="TextShape 3"/>
          <p:cNvSpPr txBox="1"/>
          <p:nvPr/>
        </p:nvSpPr>
        <p:spPr>
          <a:xfrm>
            <a:off x="906120" y="1124640"/>
            <a:ext cx="7414560" cy="1659600"/>
          </a:xfrm>
          <a:prstGeom prst="rect">
            <a:avLst/>
          </a:prstGeom>
          <a:noFill/>
          <a:ln>
            <a:noFill/>
          </a:ln>
        </p:spPr>
        <p:txBody>
          <a:bodyPr lIns="90000" tIns="45000" rIns="90000" bIns="45000"/>
          <a:lstStyle/>
          <a:p>
            <a:r>
              <a:rPr lang="ru-RU" sz="1600" spc="-1">
                <a:latin typeface="Times New Roman"/>
              </a:rPr>
              <a:t>Яркие, разноцветные, шуршащие и звенящие бусы способствуют развитию зрения и слуха, а приятная шероховатая поверхность и различный размер бусинок тренирует мелкую моторику. Когда ребенок подрастет, бусы станут элементом развивающих игр. Можно пересчитывать бусинки, называть цвета, находить самую большую и самую маленькую</a:t>
            </a:r>
            <a:r>
              <a:rPr lang="ru-RU" sz="1000" spc="-1">
                <a:latin typeface="Arial"/>
              </a:rPr>
              <a:t>. </a:t>
            </a:r>
            <a:endParaRPr/>
          </a:p>
          <a:p>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TextShape 1"/>
          <p:cNvSpPr txBox="1"/>
          <p:nvPr/>
        </p:nvSpPr>
        <p:spPr>
          <a:xfrm>
            <a:off x="3240000" y="720000"/>
            <a:ext cx="2520000" cy="768600"/>
          </a:xfrm>
          <a:prstGeom prst="rect">
            <a:avLst/>
          </a:prstGeom>
          <a:noFill/>
          <a:ln>
            <a:noFill/>
          </a:ln>
        </p:spPr>
        <p:txBody>
          <a:bodyPr lIns="90000" tIns="45000" rIns="90000" bIns="45000"/>
          <a:lstStyle/>
          <a:p>
            <a:r>
              <a:rPr lang="ru-RU" sz="1800" spc="-1">
                <a:solidFill>
                  <a:srgbClr val="FF0000"/>
                </a:solidFill>
                <a:latin typeface="Times New Roman"/>
              </a:rPr>
              <a:t>«Воздушные шары»</a:t>
            </a:r>
            <a:endParaRPr/>
          </a:p>
          <a:p>
            <a:endParaRPr/>
          </a:p>
        </p:txBody>
      </p:sp>
      <p:pic>
        <p:nvPicPr>
          <p:cNvPr id="201" name="Рисунок 200"/>
          <p:cNvPicPr/>
          <p:nvPr/>
        </p:nvPicPr>
        <p:blipFill>
          <a:blip r:embed="rId2" cstate="print"/>
          <a:stretch/>
        </p:blipFill>
        <p:spPr>
          <a:xfrm>
            <a:off x="424440" y="1434240"/>
            <a:ext cx="4039560" cy="3029760"/>
          </a:xfrm>
          <a:prstGeom prst="rect">
            <a:avLst/>
          </a:prstGeom>
          <a:ln>
            <a:noFill/>
          </a:ln>
        </p:spPr>
      </p:pic>
      <p:pic>
        <p:nvPicPr>
          <p:cNvPr id="202" name="Рисунок 201"/>
          <p:cNvPicPr/>
          <p:nvPr/>
        </p:nvPicPr>
        <p:blipFill>
          <a:blip r:embed="rId3" cstate="print"/>
          <a:stretch/>
        </p:blipFill>
        <p:spPr>
          <a:xfrm>
            <a:off x="4818240" y="3037320"/>
            <a:ext cx="3821760" cy="28666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Рисунок 202"/>
          <p:cNvPicPr/>
          <p:nvPr/>
        </p:nvPicPr>
        <p:blipFill>
          <a:blip r:embed="rId2" cstate="print"/>
          <a:stretch/>
        </p:blipFill>
        <p:spPr>
          <a:xfrm>
            <a:off x="864000" y="1526760"/>
            <a:ext cx="3724200" cy="2793240"/>
          </a:xfrm>
          <a:prstGeom prst="rect">
            <a:avLst/>
          </a:prstGeom>
          <a:ln>
            <a:noFill/>
          </a:ln>
        </p:spPr>
      </p:pic>
      <p:pic>
        <p:nvPicPr>
          <p:cNvPr id="204" name="Рисунок 203"/>
          <p:cNvPicPr/>
          <p:nvPr/>
        </p:nvPicPr>
        <p:blipFill>
          <a:blip r:embed="rId3" cstate="print"/>
          <a:stretch/>
        </p:blipFill>
        <p:spPr>
          <a:xfrm>
            <a:off x="4680000" y="2736000"/>
            <a:ext cx="4032000" cy="30240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Рисунок 204"/>
          <p:cNvPicPr/>
          <p:nvPr/>
        </p:nvPicPr>
        <p:blipFill>
          <a:blip r:embed="rId2" cstate="print"/>
          <a:stretch/>
        </p:blipFill>
        <p:spPr>
          <a:xfrm>
            <a:off x="1432440" y="1008000"/>
            <a:ext cx="6415560" cy="48117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06" name="CustomShape 1"/>
          <p:cNvSpPr/>
          <p:nvPr/>
        </p:nvSpPr>
        <p:spPr>
          <a:xfrm>
            <a:off x="874080" y="1212840"/>
            <a:ext cx="7804800" cy="17359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ru-RU" sz="5400" b="1" strike="noStrike" spc="35">
                <a:solidFill>
                  <a:srgbClr val="E0322D"/>
                </a:solidFill>
                <a:uFill>
                  <a:solidFill>
                    <a:srgbClr val="FFFFFF"/>
                  </a:solidFill>
                </a:uFill>
                <a:latin typeface="Comic Sans MS"/>
                <a:ea typeface="DejaVu Sans"/>
              </a:rPr>
              <a:t>Спасибо за внимание!</a:t>
            </a:r>
            <a:endParaRPr/>
          </a:p>
          <a:p>
            <a:pPr algn="ctr">
              <a:lnSpc>
                <a:spcPct val="100000"/>
              </a:lnSpc>
            </a:pPr>
            <a:r>
              <a:rPr lang="ru-RU" sz="5400" b="1" strike="noStrike" spc="35">
                <a:solidFill>
                  <a:srgbClr val="E0322D"/>
                </a:solidFill>
                <a:uFill>
                  <a:solidFill>
                    <a:srgbClr val="FFFFFF"/>
                  </a:solidFill>
                </a:uFill>
                <a:latin typeface="Comic Sans MS"/>
                <a:ea typeface="DejaVu Sans"/>
              </a:rPr>
              <a:t>Успехов в работе!</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CustomShape 1"/>
          <p:cNvSpPr/>
          <p:nvPr/>
        </p:nvSpPr>
        <p:spPr>
          <a:xfrm>
            <a:off x="1077480" y="1052640"/>
            <a:ext cx="6910560" cy="4311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ru-RU" sz="1800" strike="noStrike" spc="-1">
                <a:solidFill>
                  <a:srgbClr val="FF0000"/>
                </a:solidFill>
                <a:uFill>
                  <a:solidFill>
                    <a:srgbClr val="FFFFFF"/>
                  </a:solidFill>
                </a:uFill>
                <a:latin typeface="Times New Roman"/>
                <a:ea typeface="DejaVu Sans"/>
              </a:rPr>
              <a:t>Сенсорное развитие составляет фундамент общего умственного развития ребенка, оно необходимо для успешного обучения ребенка. С восприятия предметов и явлений окружающего мира начинается познание. Все другие формы познания строятся на основе образов восприятия, являются результатом их переработки.     Роль дидактических игр в сенсорном воспитании очень велика. Дидактическая игра помогает ребенку узнать, как устроен окружающий мир, и расширить его кругозор. Дидактические игры выполняют функцию — контроль над состоянием сенсорного развития детей.</a:t>
            </a:r>
            <a:r>
              <a:rPr lang="ru-RU" sz="1800" strike="noStrike" spc="-1">
                <a:solidFill>
                  <a:srgbClr val="333333"/>
                </a:solidFill>
                <a:uFill>
                  <a:solidFill>
                    <a:srgbClr val="FFFFFF"/>
                  </a:solidFill>
                </a:uFill>
                <a:latin typeface="Calibri"/>
                <a:ea typeface="DejaVu Sans"/>
              </a:rPr>
              <a:t> </a:t>
            </a:r>
            <a:endParaRPr/>
          </a:p>
          <a:p>
            <a:endParaRPr/>
          </a:p>
          <a:p>
            <a:endParaRPr/>
          </a:p>
          <a:p>
            <a:endParaRPr/>
          </a:p>
          <a:p>
            <a:endParaRPr/>
          </a:p>
          <a:p>
            <a:endParaRPr/>
          </a:p>
        </p:txBody>
      </p:sp>
      <p:pic>
        <p:nvPicPr>
          <p:cNvPr id="116" name="Picture 4"/>
          <p:cNvPicPr/>
          <p:nvPr/>
        </p:nvPicPr>
        <p:blipFill>
          <a:blip r:embed="rId2" cstate="print"/>
          <a:stretch/>
        </p:blipFill>
        <p:spPr>
          <a:xfrm>
            <a:off x="3528000" y="3977280"/>
            <a:ext cx="2664720" cy="19980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CustomShape 1"/>
          <p:cNvSpPr/>
          <p:nvPr/>
        </p:nvSpPr>
        <p:spPr>
          <a:xfrm>
            <a:off x="971640" y="1196640"/>
            <a:ext cx="6982560" cy="3570480"/>
          </a:xfrm>
          <a:prstGeom prst="rect">
            <a:avLst/>
          </a:prstGeom>
          <a:noFill/>
          <a:ln>
            <a:noFill/>
          </a:ln>
        </p:spPr>
        <p:style>
          <a:lnRef idx="0">
            <a:scrgbClr r="0" g="0" b="0"/>
          </a:lnRef>
          <a:fillRef idx="0">
            <a:scrgbClr r="0" g="0" b="0"/>
          </a:fillRef>
          <a:effectRef idx="0">
            <a:scrgbClr r="0" g="0" b="0"/>
          </a:effectRef>
          <a:fontRef idx="minor"/>
        </p:style>
      </p:sp>
      <p:pic>
        <p:nvPicPr>
          <p:cNvPr id="118" name="Рисунок 117"/>
          <p:cNvPicPr/>
          <p:nvPr/>
        </p:nvPicPr>
        <p:blipFill>
          <a:blip r:embed="rId2" cstate="print"/>
          <a:stretch/>
        </p:blipFill>
        <p:spPr>
          <a:xfrm>
            <a:off x="2560680" y="2658240"/>
            <a:ext cx="4710960" cy="3533400"/>
          </a:xfrm>
          <a:prstGeom prst="rect">
            <a:avLst/>
          </a:prstGeom>
          <a:ln>
            <a:noFill/>
          </a:ln>
        </p:spPr>
      </p:pic>
      <p:sp>
        <p:nvSpPr>
          <p:cNvPr id="119" name="CustomShape 2"/>
          <p:cNvSpPr/>
          <p:nvPr/>
        </p:nvSpPr>
        <p:spPr>
          <a:xfrm>
            <a:off x="648000" y="814320"/>
            <a:ext cx="7991640" cy="177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ru-RU" sz="1800" b="1" strike="noStrike" spc="-1">
                <a:solidFill>
                  <a:srgbClr val="FF0000"/>
                </a:solidFill>
                <a:uFill>
                  <a:solidFill>
                    <a:srgbClr val="FFFFFF"/>
                  </a:solidFill>
                </a:uFill>
                <a:latin typeface="Times New Roman"/>
                <a:ea typeface="Times New Roman"/>
              </a:rPr>
              <a:t>Игры с бельевыми прищепками</a:t>
            </a:r>
            <a:endParaRPr/>
          </a:p>
          <a:p>
            <a:r>
              <a:rPr lang="ru-RU" sz="1600" strike="noStrike" spc="-1">
                <a:solidFill>
                  <a:srgbClr val="000000"/>
                </a:solidFill>
                <a:uFill>
                  <a:solidFill>
                    <a:srgbClr val="FFFFFF"/>
                  </a:solidFill>
                </a:uFill>
                <a:latin typeface="Times New Roman"/>
                <a:ea typeface="Times New Roman"/>
              </a:rPr>
              <a:t>Основная цель дидактических игр с бельевыми прищепками- развитие мелкой моторики рук у детей младшего возраста. Также эти игры направлены на формирование умения сличать и объединять предметы по признаку цвета.</a:t>
            </a:r>
            <a:endParaRPr/>
          </a:p>
          <a:p>
            <a:pPr>
              <a:lnSpc>
                <a:spcPct val="107000"/>
              </a:lnSpc>
            </a:pPr>
            <a:r>
              <a:rPr lang="ru-RU" sz="1600" strike="noStrike" spc="-1">
                <a:solidFill>
                  <a:srgbClr val="000000"/>
                </a:solidFill>
                <a:uFill>
                  <a:solidFill>
                    <a:srgbClr val="FFFFFF"/>
                  </a:solidFill>
                </a:uFill>
                <a:latin typeface="Times New Roman"/>
                <a:ea typeface="Times New Roman"/>
              </a:rPr>
              <a:t>Кроме того игры с прищепками способствуют развитию ощущений собственных движений и формированию положительного настроя на совместную  работу со взрослым. Они стимулируют речевую активность детей</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CustomShape 1"/>
          <p:cNvSpPr/>
          <p:nvPr/>
        </p:nvSpPr>
        <p:spPr>
          <a:xfrm>
            <a:off x="839520" y="1065960"/>
            <a:ext cx="7270560" cy="4203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ru-RU" sz="1800" strike="noStrike" spc="-1">
                <a:solidFill>
                  <a:srgbClr val="FF0000"/>
                </a:solidFill>
                <a:uFill>
                  <a:solidFill>
                    <a:srgbClr val="FFFFFF"/>
                  </a:solidFill>
                </a:uFill>
                <a:latin typeface="Times New Roman"/>
                <a:ea typeface="DejaVu Sans"/>
              </a:rPr>
              <a:t>«Найди пару»</a:t>
            </a:r>
            <a:endParaRPr/>
          </a:p>
          <a:p>
            <a:r>
              <a:rPr lang="ru-RU" sz="1600" strike="noStrike" spc="-1">
                <a:solidFill>
                  <a:srgbClr val="000000"/>
                </a:solidFill>
                <a:uFill>
                  <a:solidFill>
                    <a:srgbClr val="FFFFFF"/>
                  </a:solidFill>
                </a:uFill>
                <a:latin typeface="Times New Roman"/>
                <a:ea typeface="DejaVu Sans"/>
              </a:rPr>
              <a:t>Цель игры состоит в том, чтобы учить малышей сравнивать окружающие их предметы по совокупности отличительных признаков, а также по их назначению. Для этого детям предлагается специальный набор красочных парных картинок с привлекательным и разнообразным содержанием. Содержание картинок отвечает естественной потребности детей приобщиться к окружающей действительности — предметной, природной и общественной.</a:t>
            </a:r>
            <a:endParaRPr/>
          </a:p>
        </p:txBody>
      </p:sp>
      <p:pic>
        <p:nvPicPr>
          <p:cNvPr id="121" name="Рисунок 120"/>
          <p:cNvPicPr/>
          <p:nvPr/>
        </p:nvPicPr>
        <p:blipFill>
          <a:blip r:embed="rId2" cstate="print"/>
          <a:stretch/>
        </p:blipFill>
        <p:spPr>
          <a:xfrm>
            <a:off x="576000" y="3228480"/>
            <a:ext cx="3951000" cy="2963160"/>
          </a:xfrm>
          <a:prstGeom prst="rect">
            <a:avLst/>
          </a:prstGeom>
          <a:ln>
            <a:noFill/>
          </a:ln>
        </p:spPr>
      </p:pic>
      <p:pic>
        <p:nvPicPr>
          <p:cNvPr id="122" name="Рисунок 121"/>
          <p:cNvPicPr/>
          <p:nvPr/>
        </p:nvPicPr>
        <p:blipFill>
          <a:blip r:embed="rId3" cstate="print"/>
          <a:stretch/>
        </p:blipFill>
        <p:spPr>
          <a:xfrm>
            <a:off x="4752000" y="3204000"/>
            <a:ext cx="3887640" cy="29156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Рисунок 122"/>
          <p:cNvPicPr/>
          <p:nvPr/>
        </p:nvPicPr>
        <p:blipFill>
          <a:blip r:embed="rId2" cstate="print"/>
          <a:stretch/>
        </p:blipFill>
        <p:spPr>
          <a:xfrm>
            <a:off x="602640" y="936000"/>
            <a:ext cx="4077360" cy="2707200"/>
          </a:xfrm>
          <a:prstGeom prst="rect">
            <a:avLst/>
          </a:prstGeom>
          <a:ln>
            <a:noFill/>
          </a:ln>
        </p:spPr>
      </p:pic>
      <p:pic>
        <p:nvPicPr>
          <p:cNvPr id="124" name="Рисунок 123"/>
          <p:cNvPicPr/>
          <p:nvPr/>
        </p:nvPicPr>
        <p:blipFill>
          <a:blip r:embed="rId3" cstate="print"/>
          <a:stretch/>
        </p:blipFill>
        <p:spPr>
          <a:xfrm>
            <a:off x="4896000" y="2484000"/>
            <a:ext cx="3823560" cy="28677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CustomShape 1"/>
          <p:cNvSpPr/>
          <p:nvPr/>
        </p:nvSpPr>
        <p:spPr>
          <a:xfrm>
            <a:off x="1584000" y="576000"/>
            <a:ext cx="5687280" cy="1943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10000"/>
              </a:lnSpc>
            </a:pPr>
            <a:r>
              <a:rPr lang="ru-RU" sz="1800" strike="noStrike" spc="-1">
                <a:solidFill>
                  <a:srgbClr val="000000"/>
                </a:solidFill>
                <a:uFill>
                  <a:solidFill>
                    <a:srgbClr val="FFFFFF"/>
                  </a:solidFill>
                </a:uFill>
                <a:latin typeface="Calibri"/>
                <a:ea typeface="DejaVu Sans"/>
              </a:rPr>
              <a:t>.</a:t>
            </a:r>
            <a:endParaRPr/>
          </a:p>
        </p:txBody>
      </p:sp>
      <p:pic>
        <p:nvPicPr>
          <p:cNvPr id="126" name="Рисунок 125"/>
          <p:cNvPicPr/>
          <p:nvPr/>
        </p:nvPicPr>
        <p:blipFill>
          <a:blip r:embed="rId2" cstate="print"/>
          <a:stretch/>
        </p:blipFill>
        <p:spPr>
          <a:xfrm>
            <a:off x="2232000" y="2520000"/>
            <a:ext cx="4895280" cy="3266280"/>
          </a:xfrm>
          <a:prstGeom prst="rect">
            <a:avLst/>
          </a:prstGeom>
          <a:ln>
            <a:noFill/>
          </a:ln>
        </p:spPr>
      </p:pic>
      <p:sp>
        <p:nvSpPr>
          <p:cNvPr id="127" name="CustomShape 2"/>
          <p:cNvSpPr/>
          <p:nvPr/>
        </p:nvSpPr>
        <p:spPr>
          <a:xfrm>
            <a:off x="4018320" y="3378240"/>
            <a:ext cx="1196640" cy="650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endParaRPr/>
          </a:p>
          <a:p>
            <a:endParaRPr/>
          </a:p>
        </p:txBody>
      </p:sp>
      <p:sp>
        <p:nvSpPr>
          <p:cNvPr id="128" name="CustomShape 3"/>
          <p:cNvSpPr/>
          <p:nvPr/>
        </p:nvSpPr>
        <p:spPr>
          <a:xfrm>
            <a:off x="2880000" y="864000"/>
            <a:ext cx="3311280" cy="770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ru-RU" sz="1800" strike="noStrike" spc="-1">
                <a:solidFill>
                  <a:srgbClr val="FF0000"/>
                </a:solidFill>
                <a:uFill>
                  <a:solidFill>
                    <a:srgbClr val="FFFFFF"/>
                  </a:solidFill>
                </a:uFill>
                <a:latin typeface="Arial"/>
                <a:ea typeface="DejaVu Sans"/>
              </a:rPr>
              <a:t>«</a:t>
            </a:r>
            <a:r>
              <a:rPr lang="ru-RU" sz="1800" strike="noStrike" spc="-1">
                <a:solidFill>
                  <a:srgbClr val="FF0000"/>
                </a:solidFill>
                <a:uFill>
                  <a:solidFill>
                    <a:srgbClr val="FFFFFF"/>
                  </a:solidFill>
                </a:uFill>
                <a:latin typeface="Times New Roman"/>
                <a:ea typeface="DejaVu Sans"/>
              </a:rPr>
              <a:t>Угадай по тени</a:t>
            </a:r>
            <a:r>
              <a:rPr lang="ru-RU" sz="1800" strike="noStrike" spc="-1">
                <a:solidFill>
                  <a:srgbClr val="FF0000"/>
                </a:solidFill>
                <a:uFill>
                  <a:solidFill>
                    <a:srgbClr val="FFFFFF"/>
                  </a:solidFill>
                </a:uFill>
                <a:latin typeface="Arial"/>
                <a:ea typeface="DejaVu Sans"/>
              </a:rPr>
              <a:t>»</a:t>
            </a:r>
            <a:endParaRPr/>
          </a:p>
          <a:p>
            <a:endParaRPr/>
          </a:p>
        </p:txBody>
      </p:sp>
      <p:sp>
        <p:nvSpPr>
          <p:cNvPr id="129" name="CustomShape 4"/>
          <p:cNvSpPr/>
          <p:nvPr/>
        </p:nvSpPr>
        <p:spPr>
          <a:xfrm>
            <a:off x="1584000" y="1580400"/>
            <a:ext cx="6479280" cy="1286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ru-RU" sz="1800" strike="noStrike" spc="-1">
                <a:solidFill>
                  <a:srgbClr val="000000"/>
                </a:solidFill>
                <a:uFill>
                  <a:solidFill>
                    <a:srgbClr val="FFFFFF"/>
                  </a:solidFill>
                </a:uFill>
                <a:latin typeface="Times New Roman"/>
                <a:ea typeface="DejaVu Sans"/>
              </a:rPr>
              <a:t>Цель: развитие образного мышления, внимания, зрительной памяти, совершенствовать речь детей; формирование знаний об окружающем мире.</a:t>
            </a:r>
            <a:endParaRPr/>
          </a:p>
          <a:p>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CustomShape 1"/>
          <p:cNvSpPr/>
          <p:nvPr/>
        </p:nvSpPr>
        <p:spPr>
          <a:xfrm>
            <a:off x="971640" y="1340640"/>
            <a:ext cx="7198560" cy="4308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ru-RU" sz="1800" strike="noStrike" spc="-1">
                <a:solidFill>
                  <a:srgbClr val="000000"/>
                </a:solidFill>
                <a:uFill>
                  <a:solidFill>
                    <a:srgbClr val="FFFFFF"/>
                  </a:solidFill>
                </a:uFill>
                <a:latin typeface="Calibri"/>
                <a:ea typeface="DejaVu Sans"/>
              </a:rPr>
              <a:t>Гусеница</a:t>
            </a:r>
            <a:endParaRPr/>
          </a:p>
          <a:p>
            <a:r>
              <a:rPr lang="ru-RU" sz="1800" strike="noStrike" spc="-1">
                <a:solidFill>
                  <a:srgbClr val="000000"/>
                </a:solidFill>
                <a:uFill>
                  <a:solidFill>
                    <a:srgbClr val="FFFFFF"/>
                  </a:solidFill>
                </a:uFill>
                <a:latin typeface="Calibri"/>
                <a:ea typeface="DejaVu Sans"/>
              </a:rPr>
              <a:t>Описание: Игровое пособие состоит из 10 кругов, наполненных различными материалами: вата, песок, горох, пуговицы, шуршащие полиэтиленовые мешки, камни (галька) и сшитых между собой. Данное пособие направлено на профилактику плоскостопия у детей, а также для двигательной активности и тактильных ощущений.</a:t>
            </a:r>
            <a:endParaRPr/>
          </a:p>
          <a:p>
            <a:r>
              <a:rPr lang="ru-RU" sz="1800" strike="noStrike" spc="-1">
                <a:solidFill>
                  <a:srgbClr val="000000"/>
                </a:solidFill>
                <a:uFill>
                  <a:solidFill>
                    <a:srgbClr val="FFFFFF"/>
                  </a:solidFill>
                </a:uFill>
                <a:latin typeface="Calibri"/>
                <a:ea typeface="DejaVu Sans"/>
              </a:rPr>
              <a:t>Задания:</a:t>
            </a:r>
            <a:endParaRPr/>
          </a:p>
          <a:p>
            <a:r>
              <a:rPr lang="ru-RU" sz="1800" strike="noStrike" spc="-1">
                <a:solidFill>
                  <a:srgbClr val="000000"/>
                </a:solidFill>
                <a:uFill>
                  <a:solidFill>
                    <a:srgbClr val="FFFFFF"/>
                  </a:solidFill>
                </a:uFill>
                <a:latin typeface="Calibri"/>
                <a:ea typeface="DejaVu Sans"/>
              </a:rPr>
              <a:t>Пройди по гусенице, наступая на каждый круг, соблюдая равновесие.</a:t>
            </a:r>
            <a:endParaRPr/>
          </a:p>
          <a:p>
            <a:r>
              <a:rPr lang="ru-RU" sz="1800" strike="noStrike" spc="-1">
                <a:solidFill>
                  <a:srgbClr val="000000"/>
                </a:solidFill>
                <a:uFill>
                  <a:solidFill>
                    <a:srgbClr val="FFFFFF"/>
                  </a:solidFill>
                </a:uFill>
                <a:latin typeface="Calibri"/>
                <a:ea typeface="DejaVu Sans"/>
              </a:rPr>
              <a:t>Наступая на каждый круг, отгадай, чем он наполнен.</a:t>
            </a:r>
            <a:endParaRPr/>
          </a:p>
          <a:p>
            <a:r>
              <a:rPr lang="ru-RU" sz="1800" strike="noStrike" spc="-1">
                <a:solidFill>
                  <a:srgbClr val="000000"/>
                </a:solidFill>
                <a:uFill>
                  <a:solidFill>
                    <a:srgbClr val="FFFFFF"/>
                  </a:solidFill>
                </a:uFill>
                <a:latin typeface="Calibri"/>
                <a:ea typeface="DejaVu Sans"/>
              </a:rPr>
              <a:t>Найди по ощущениям, в каком круге наполнитель горох (вата, песок, пуговицы, шуршащие полиэтиленовые мешки, камни (галька).</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664</TotalTime>
  <Words>1118</Words>
  <Application>Microsoft Office PowerPoint</Application>
  <PresentationFormat>Экран (4:3)</PresentationFormat>
  <Paragraphs>84</Paragraphs>
  <Slides>36</Slides>
  <Notes>0</Notes>
  <HiddenSlides>0</HiddenSlides>
  <MMClips>0</MMClips>
  <ScaleCrop>false</ScaleCrop>
  <HeadingPairs>
    <vt:vector size="4" baseType="variant">
      <vt:variant>
        <vt:lpstr>Тема</vt:lpstr>
      </vt:variant>
      <vt:variant>
        <vt:i4>3</vt:i4>
      </vt:variant>
      <vt:variant>
        <vt:lpstr>Заголовки слайдов</vt:lpstr>
      </vt:variant>
      <vt:variant>
        <vt:i4>36</vt:i4>
      </vt:variant>
    </vt:vector>
  </HeadingPairs>
  <TitlesOfParts>
    <vt:vector size="39" baseType="lpstr">
      <vt:lpstr>Office Theme</vt:lpstr>
      <vt:lpstr>Office Theme</vt:lpstr>
      <vt:lpstr>Office Theme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Предметно-развивающая среда в соответствии с ФГОС</dc:title>
  <dc:creator>US-7</dc:creator>
  <cp:lastModifiedBy>RePack by SPecialiST</cp:lastModifiedBy>
  <cp:revision>44</cp:revision>
  <dcterms:created xsi:type="dcterms:W3CDTF">2014-11-04T14:32:47Z</dcterms:created>
  <dcterms:modified xsi:type="dcterms:W3CDTF">2017-01-13T11:28:40Z</dcterms:modified>
  <dc:language>ru-RU</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12.0000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0</vt:i4>
  </property>
  <property fmtid="{D5CDD505-2E9C-101B-9397-08002B2CF9AE}" pid="8" name="PresentationFormat">
    <vt:lpwstr>Экран (4:3)</vt:lpwstr>
  </property>
  <property fmtid="{D5CDD505-2E9C-101B-9397-08002B2CF9AE}" pid="9" name="ScaleCrop">
    <vt:bool>false</vt:bool>
  </property>
  <property fmtid="{D5CDD505-2E9C-101B-9397-08002B2CF9AE}" pid="10" name="ShareDoc">
    <vt:bool>false</vt:bool>
  </property>
  <property fmtid="{D5CDD505-2E9C-101B-9397-08002B2CF9AE}" pid="11" name="Slides">
    <vt:i4>31</vt:i4>
  </property>
</Properties>
</file>